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8" r:id="rId2"/>
    <p:sldId id="259" r:id="rId3"/>
    <p:sldId id="261" r:id="rId4"/>
    <p:sldId id="262" r:id="rId5"/>
    <p:sldId id="263" r:id="rId6"/>
    <p:sldId id="264" r:id="rId7"/>
    <p:sldId id="265" r:id="rId8"/>
    <p:sldId id="266" r:id="rId9"/>
    <p:sldId id="267" r:id="rId10"/>
    <p:sldId id="270" r:id="rId11"/>
    <p:sldId id="268" r:id="rId12"/>
    <p:sldId id="269"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C44"/>
    <a:srgbClr val="E8B88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79" autoAdjust="0"/>
    <p:restoredTop sz="94660"/>
  </p:normalViewPr>
  <p:slideViewPr>
    <p:cSldViewPr snapToGrid="0">
      <p:cViewPr varScale="1">
        <p:scale>
          <a:sx n="124" d="100"/>
          <a:sy n="124" d="100"/>
        </p:scale>
        <p:origin x="4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88F61D-9068-46EF-A5C7-03277B298F3A}" type="datetimeFigureOut">
              <a:rPr lang="en-US" smtClean="0"/>
              <a:t>9/14/21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B5035B-4429-4EF0-9B00-66534D41F4A0}" type="slidenum">
              <a:rPr lang="en-US" smtClean="0"/>
              <a:t>‹#›</a:t>
            </a:fld>
            <a:endParaRPr lang="en-US"/>
          </a:p>
        </p:txBody>
      </p:sp>
    </p:spTree>
    <p:extLst>
      <p:ext uri="{BB962C8B-B14F-4D97-AF65-F5344CB8AC3E}">
        <p14:creationId xmlns:p14="http://schemas.microsoft.com/office/powerpoint/2010/main" val="1685129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rgbClr val="EC6C44"/>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381BBD-C394-4D76-BEFC-25BDAA2613C3}" type="datetime1">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43C04-6FA3-453A-9F5D-7F9B61591D06}" type="slidenum">
              <a:rPr lang="en-US" smtClean="0"/>
              <a:t>‹#›</a:t>
            </a:fld>
            <a:endParaRPr lang="en-US"/>
          </a:p>
        </p:txBody>
      </p:sp>
      <p:pic>
        <p:nvPicPr>
          <p:cNvPr id="7" name="Picture 6"/>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8247" y="3098801"/>
            <a:ext cx="911506" cy="914400"/>
          </a:xfrm>
          <a:prstGeom prst="rect">
            <a:avLst/>
          </a:prstGeom>
        </p:spPr>
      </p:pic>
      <p:cxnSp>
        <p:nvCxnSpPr>
          <p:cNvPr id="14" name="Straight Connector 13"/>
          <p:cNvCxnSpPr>
            <a:stCxn id="7" idx="3"/>
          </p:cNvCxnSpPr>
          <p:nvPr userDrawn="1"/>
        </p:nvCxnSpPr>
        <p:spPr>
          <a:xfrm>
            <a:off x="1979753" y="3556001"/>
            <a:ext cx="10470865" cy="0"/>
          </a:xfrm>
          <a:prstGeom prst="line">
            <a:avLst/>
          </a:prstGeom>
          <a:ln>
            <a:solidFill>
              <a:srgbClr val="EC6C44">
                <a:alpha val="50196"/>
              </a:srgbClr>
            </a:solidFill>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05489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031F7A5-E153-4D8D-9B5A-59D82BB18329}" type="datetime1">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43C04-6FA3-453A-9F5D-7F9B61591D06}" type="slidenum">
              <a:rPr lang="en-US" smtClean="0"/>
              <a:t>‹#›</a:t>
            </a:fld>
            <a:endParaRPr lang="en-US"/>
          </a:p>
        </p:txBody>
      </p:sp>
      <p:sp>
        <p:nvSpPr>
          <p:cNvPr id="9" name="Title 1">
            <a:extLst>
              <a:ext uri="{FF2B5EF4-FFF2-40B4-BE49-F238E27FC236}">
                <a16:creationId xmlns:a16="http://schemas.microsoft.com/office/drawing/2014/main" id="{E503EE89-04AB-2C4D-BFA4-88195270DD22}"/>
              </a:ext>
            </a:extLst>
          </p:cNvPr>
          <p:cNvSpPr>
            <a:spLocks noGrp="1"/>
          </p:cNvSpPr>
          <p:nvPr>
            <p:ph type="title"/>
          </p:nvPr>
        </p:nvSpPr>
        <p:spPr>
          <a:xfrm>
            <a:off x="1908007" y="365228"/>
            <a:ext cx="9445793" cy="708301"/>
          </a:xfrm>
        </p:spPr>
        <p:txBody>
          <a:bodyPr/>
          <a:lstStyle>
            <a:lvl1pPr>
              <a:defRPr>
                <a:solidFill>
                  <a:srgbClr val="EC6C44"/>
                </a:solidFill>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1E9933D-EFA8-B944-9B14-F7AF38FA3B8B}"/>
              </a:ext>
            </a:extLst>
          </p:cNvPr>
          <p:cNvCxnSpPr>
            <a:cxnSpLocks/>
          </p:cNvCxnSpPr>
          <p:nvPr userDrawn="1"/>
        </p:nvCxnSpPr>
        <p:spPr>
          <a:xfrm>
            <a:off x="721487" y="1163223"/>
            <a:ext cx="11489634" cy="0"/>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8278575D-D2FD-D14D-A2B3-418ABD4FF600}"/>
              </a:ext>
            </a:extLst>
          </p:cNvPr>
          <p:cNvGrpSpPr/>
          <p:nvPr userDrawn="1"/>
        </p:nvGrpSpPr>
        <p:grpSpPr>
          <a:xfrm>
            <a:off x="569841" y="248823"/>
            <a:ext cx="1275185" cy="914400"/>
            <a:chOff x="569841" y="248823"/>
            <a:chExt cx="1275185" cy="914400"/>
          </a:xfrm>
        </p:grpSpPr>
        <p:cxnSp>
          <p:nvCxnSpPr>
            <p:cNvPr id="12" name="Straight Connector 11">
              <a:extLst>
                <a:ext uri="{FF2B5EF4-FFF2-40B4-BE49-F238E27FC236}">
                  <a16:creationId xmlns:a16="http://schemas.microsoft.com/office/drawing/2014/main" id="{9A158C7E-1174-E947-AA52-A4CBFB557E90}"/>
                </a:ext>
              </a:extLst>
            </p:cNvPr>
            <p:cNvCxnSpPr/>
            <p:nvPr userDrawn="1"/>
          </p:nvCxnSpPr>
          <p:spPr>
            <a:xfrm>
              <a:off x="742120" y="497749"/>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B18DDBCF-9F84-224B-9C5A-8FDE88F9177B}"/>
                </a:ext>
              </a:extLst>
            </p:cNvPr>
            <p:cNvCxnSpPr/>
            <p:nvPr userDrawn="1"/>
          </p:nvCxnSpPr>
          <p:spPr>
            <a:xfrm>
              <a:off x="569841" y="696532"/>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3645CE21-6B1D-184A-8BDC-1CAAFB118015}"/>
                </a:ext>
              </a:extLst>
            </p:cNvPr>
            <p:cNvCxnSpPr/>
            <p:nvPr userDrawn="1"/>
          </p:nvCxnSpPr>
          <p:spPr>
            <a:xfrm>
              <a:off x="781876" y="895315"/>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pic>
          <p:nvPicPr>
            <p:cNvPr id="15" name="Picture 14">
              <a:extLst>
                <a:ext uri="{FF2B5EF4-FFF2-40B4-BE49-F238E27FC236}">
                  <a16:creationId xmlns:a16="http://schemas.microsoft.com/office/drawing/2014/main" id="{4A99D34E-88C9-3546-A32B-C824B76DFEB0}"/>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3520" y="248823"/>
              <a:ext cx="911506" cy="914400"/>
            </a:xfrm>
            <a:prstGeom prst="rect">
              <a:avLst/>
            </a:prstGeom>
          </p:spPr>
        </p:pic>
      </p:grpSp>
    </p:spTree>
    <p:extLst>
      <p:ext uri="{BB962C8B-B14F-4D97-AF65-F5344CB8AC3E}">
        <p14:creationId xmlns:p14="http://schemas.microsoft.com/office/powerpoint/2010/main" val="4266498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E89F1C-B062-40E3-B39E-75129F7285AE}" type="datetime1">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43C04-6FA3-453A-9F5D-7F9B61591D06}" type="slidenum">
              <a:rPr lang="en-US" smtClean="0"/>
              <a:t>‹#›</a:t>
            </a:fld>
            <a:endParaRPr lang="en-US"/>
          </a:p>
        </p:txBody>
      </p:sp>
    </p:spTree>
    <p:extLst>
      <p:ext uri="{BB962C8B-B14F-4D97-AF65-F5344CB8AC3E}">
        <p14:creationId xmlns:p14="http://schemas.microsoft.com/office/powerpoint/2010/main" val="292741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E9C47DC-9215-4899-9885-CA8CC198141E}" type="datetime1">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43C04-6FA3-453A-9F5D-7F9B61591D06}" type="slidenum">
              <a:rPr lang="en-US" smtClean="0"/>
              <a:t>‹#›</a:t>
            </a:fld>
            <a:endParaRPr lang="en-US"/>
          </a:p>
        </p:txBody>
      </p:sp>
      <p:cxnSp>
        <p:nvCxnSpPr>
          <p:cNvPr id="10" name="Straight Connector 9">
            <a:extLst>
              <a:ext uri="{FF2B5EF4-FFF2-40B4-BE49-F238E27FC236}">
                <a16:creationId xmlns:a16="http://schemas.microsoft.com/office/drawing/2014/main" id="{C946E627-E890-CE44-9B2B-672D52F962E1}"/>
              </a:ext>
            </a:extLst>
          </p:cNvPr>
          <p:cNvCxnSpPr>
            <a:cxnSpLocks/>
          </p:cNvCxnSpPr>
          <p:nvPr userDrawn="1"/>
        </p:nvCxnSpPr>
        <p:spPr>
          <a:xfrm>
            <a:off x="11559178" y="851795"/>
            <a:ext cx="0" cy="14"/>
          </a:xfrm>
          <a:prstGeom prst="line">
            <a:avLst/>
          </a:prstGeom>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D11095C9-64E6-AF45-9368-1C8C911EB699}"/>
              </a:ext>
            </a:extLst>
          </p:cNvPr>
          <p:cNvSpPr>
            <a:spLocks noGrp="1"/>
          </p:cNvSpPr>
          <p:nvPr>
            <p:ph type="title"/>
          </p:nvPr>
        </p:nvSpPr>
        <p:spPr>
          <a:xfrm>
            <a:off x="1908007" y="365228"/>
            <a:ext cx="9445793" cy="708301"/>
          </a:xfrm>
        </p:spPr>
        <p:txBody>
          <a:bodyPr/>
          <a:lstStyle>
            <a:lvl1pPr>
              <a:defRPr>
                <a:solidFill>
                  <a:srgbClr val="EC6C44"/>
                </a:solidFill>
              </a:defRPr>
            </a:lvl1pPr>
          </a:lstStyle>
          <a:p>
            <a:r>
              <a:rPr lang="en-US" dirty="0"/>
              <a:t>Click to edit Master title style</a:t>
            </a:r>
          </a:p>
        </p:txBody>
      </p:sp>
      <p:cxnSp>
        <p:nvCxnSpPr>
          <p:cNvPr id="24" name="Straight Connector 23">
            <a:extLst>
              <a:ext uri="{FF2B5EF4-FFF2-40B4-BE49-F238E27FC236}">
                <a16:creationId xmlns:a16="http://schemas.microsoft.com/office/drawing/2014/main" id="{29DDA35A-D663-3246-99D6-134A2CBB90BA}"/>
              </a:ext>
            </a:extLst>
          </p:cNvPr>
          <p:cNvCxnSpPr>
            <a:cxnSpLocks/>
          </p:cNvCxnSpPr>
          <p:nvPr userDrawn="1"/>
        </p:nvCxnSpPr>
        <p:spPr>
          <a:xfrm>
            <a:off x="721487" y="1163223"/>
            <a:ext cx="11489634" cy="0"/>
          </a:xfrm>
          <a:prstGeom prst="line">
            <a:avLst/>
          </a:prstGeom>
          <a:ln w="19050">
            <a:solidFill>
              <a:srgbClr val="E8B887"/>
            </a:solidFill>
          </a:ln>
        </p:spPr>
        <p:style>
          <a:lnRef idx="1">
            <a:schemeClr val="accent2"/>
          </a:lnRef>
          <a:fillRef idx="0">
            <a:schemeClr val="accent2"/>
          </a:fillRef>
          <a:effectRef idx="0">
            <a:schemeClr val="accent2"/>
          </a:effectRef>
          <a:fontRef idx="minor">
            <a:schemeClr val="tx1"/>
          </a:fontRef>
        </p:style>
      </p:cxnSp>
      <p:grpSp>
        <p:nvGrpSpPr>
          <p:cNvPr id="25" name="Group 24">
            <a:extLst>
              <a:ext uri="{FF2B5EF4-FFF2-40B4-BE49-F238E27FC236}">
                <a16:creationId xmlns:a16="http://schemas.microsoft.com/office/drawing/2014/main" id="{C6CDB13A-8968-0C44-8571-A259C7C7D472}"/>
              </a:ext>
            </a:extLst>
          </p:cNvPr>
          <p:cNvGrpSpPr/>
          <p:nvPr userDrawn="1"/>
        </p:nvGrpSpPr>
        <p:grpSpPr>
          <a:xfrm>
            <a:off x="569841" y="248823"/>
            <a:ext cx="1275185" cy="914400"/>
            <a:chOff x="569841" y="248823"/>
            <a:chExt cx="1275185" cy="914400"/>
          </a:xfrm>
        </p:grpSpPr>
        <p:cxnSp>
          <p:nvCxnSpPr>
            <p:cNvPr id="26" name="Straight Connector 25">
              <a:extLst>
                <a:ext uri="{FF2B5EF4-FFF2-40B4-BE49-F238E27FC236}">
                  <a16:creationId xmlns:a16="http://schemas.microsoft.com/office/drawing/2014/main" id="{3B0AB342-0978-EA4B-8012-919B021DED9C}"/>
                </a:ext>
              </a:extLst>
            </p:cNvPr>
            <p:cNvCxnSpPr/>
            <p:nvPr userDrawn="1"/>
          </p:nvCxnSpPr>
          <p:spPr>
            <a:xfrm>
              <a:off x="742120" y="497749"/>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678F7889-D295-0746-A66E-87998BE868EC}"/>
                </a:ext>
              </a:extLst>
            </p:cNvPr>
            <p:cNvCxnSpPr/>
            <p:nvPr userDrawn="1"/>
          </p:nvCxnSpPr>
          <p:spPr>
            <a:xfrm>
              <a:off x="569841" y="696532"/>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DC5037F9-5104-FB49-A828-46B052BB828A}"/>
                </a:ext>
              </a:extLst>
            </p:cNvPr>
            <p:cNvCxnSpPr/>
            <p:nvPr userDrawn="1"/>
          </p:nvCxnSpPr>
          <p:spPr>
            <a:xfrm>
              <a:off x="781876" y="895315"/>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pic>
          <p:nvPicPr>
            <p:cNvPr id="29" name="Picture 28">
              <a:extLst>
                <a:ext uri="{FF2B5EF4-FFF2-40B4-BE49-F238E27FC236}">
                  <a16:creationId xmlns:a16="http://schemas.microsoft.com/office/drawing/2014/main" id="{AA67851F-78CE-CC4A-B8FF-65F01FA32BAA}"/>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3520" y="248823"/>
              <a:ext cx="911506" cy="914400"/>
            </a:xfrm>
            <a:prstGeom prst="rect">
              <a:avLst/>
            </a:prstGeom>
          </p:spPr>
        </p:pic>
      </p:grpSp>
    </p:spTree>
    <p:extLst>
      <p:ext uri="{BB962C8B-B14F-4D97-AF65-F5344CB8AC3E}">
        <p14:creationId xmlns:p14="http://schemas.microsoft.com/office/powerpoint/2010/main" val="2524727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EC6C44"/>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B8E99186-6E3E-4A17-BA81-77825F10BF41}" type="datetime1">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43C04-6FA3-453A-9F5D-7F9B61591D06}" type="slidenum">
              <a:rPr lang="en-US" smtClean="0"/>
              <a:t>‹#›</a:t>
            </a:fld>
            <a:endParaRPr lang="en-US"/>
          </a:p>
        </p:txBody>
      </p:sp>
    </p:spTree>
    <p:extLst>
      <p:ext uri="{BB962C8B-B14F-4D97-AF65-F5344CB8AC3E}">
        <p14:creationId xmlns:p14="http://schemas.microsoft.com/office/powerpoint/2010/main" val="533079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DE2FF47-6D92-4C8A-B3EF-50C1707506BA}" type="datetime1">
              <a:rPr lang="en-US" smtClean="0"/>
              <a:t>9/14/21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43C04-6FA3-453A-9F5D-7F9B61591D06}" type="slidenum">
              <a:rPr lang="en-US" smtClean="0"/>
              <a:t>‹#›</a:t>
            </a:fld>
            <a:endParaRPr lang="en-US"/>
          </a:p>
        </p:txBody>
      </p:sp>
      <p:sp>
        <p:nvSpPr>
          <p:cNvPr id="10" name="Title 1">
            <a:extLst>
              <a:ext uri="{FF2B5EF4-FFF2-40B4-BE49-F238E27FC236}">
                <a16:creationId xmlns:a16="http://schemas.microsoft.com/office/drawing/2014/main" id="{B431A0BF-A390-A74F-A0E5-165BC0E990C6}"/>
              </a:ext>
            </a:extLst>
          </p:cNvPr>
          <p:cNvSpPr>
            <a:spLocks noGrp="1"/>
          </p:cNvSpPr>
          <p:nvPr>
            <p:ph type="title"/>
          </p:nvPr>
        </p:nvSpPr>
        <p:spPr>
          <a:xfrm>
            <a:off x="1908007" y="365228"/>
            <a:ext cx="9445793" cy="708301"/>
          </a:xfrm>
        </p:spPr>
        <p:txBody>
          <a:bodyPr/>
          <a:lstStyle>
            <a:lvl1pPr>
              <a:defRPr>
                <a:solidFill>
                  <a:srgbClr val="EC6C44"/>
                </a:solidFill>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3011A44D-B5B7-0C4F-B436-BCBA5A7DD781}"/>
              </a:ext>
            </a:extLst>
          </p:cNvPr>
          <p:cNvCxnSpPr>
            <a:cxnSpLocks/>
          </p:cNvCxnSpPr>
          <p:nvPr userDrawn="1"/>
        </p:nvCxnSpPr>
        <p:spPr>
          <a:xfrm>
            <a:off x="721487" y="1163223"/>
            <a:ext cx="11489634" cy="0"/>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2" name="Group 11">
            <a:extLst>
              <a:ext uri="{FF2B5EF4-FFF2-40B4-BE49-F238E27FC236}">
                <a16:creationId xmlns:a16="http://schemas.microsoft.com/office/drawing/2014/main" id="{2CF4C665-EBC2-D043-9E69-0BCBD0773F95}"/>
              </a:ext>
            </a:extLst>
          </p:cNvPr>
          <p:cNvGrpSpPr/>
          <p:nvPr userDrawn="1"/>
        </p:nvGrpSpPr>
        <p:grpSpPr>
          <a:xfrm>
            <a:off x="569841" y="248823"/>
            <a:ext cx="1275185" cy="914400"/>
            <a:chOff x="569841" y="248823"/>
            <a:chExt cx="1275185" cy="914400"/>
          </a:xfrm>
        </p:grpSpPr>
        <p:cxnSp>
          <p:nvCxnSpPr>
            <p:cNvPr id="13" name="Straight Connector 12">
              <a:extLst>
                <a:ext uri="{FF2B5EF4-FFF2-40B4-BE49-F238E27FC236}">
                  <a16:creationId xmlns:a16="http://schemas.microsoft.com/office/drawing/2014/main" id="{BE7A471B-70E2-4643-A3F3-A457B8D86367}"/>
                </a:ext>
              </a:extLst>
            </p:cNvPr>
            <p:cNvCxnSpPr/>
            <p:nvPr userDrawn="1"/>
          </p:nvCxnSpPr>
          <p:spPr>
            <a:xfrm>
              <a:off x="742120" y="497749"/>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A22CBC3-3560-B74D-A212-C29060B8A462}"/>
                </a:ext>
              </a:extLst>
            </p:cNvPr>
            <p:cNvCxnSpPr/>
            <p:nvPr userDrawn="1"/>
          </p:nvCxnSpPr>
          <p:spPr>
            <a:xfrm>
              <a:off x="569841" y="696532"/>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F12469C1-CF78-3346-8EE1-37FD51CD7861}"/>
                </a:ext>
              </a:extLst>
            </p:cNvPr>
            <p:cNvCxnSpPr/>
            <p:nvPr userDrawn="1"/>
          </p:nvCxnSpPr>
          <p:spPr>
            <a:xfrm>
              <a:off x="781876" y="895315"/>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pic>
          <p:nvPicPr>
            <p:cNvPr id="16" name="Picture 15">
              <a:extLst>
                <a:ext uri="{FF2B5EF4-FFF2-40B4-BE49-F238E27FC236}">
                  <a16:creationId xmlns:a16="http://schemas.microsoft.com/office/drawing/2014/main" id="{1C447752-0A90-3D4C-906B-EDD31B4BD010}"/>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3520" y="248823"/>
              <a:ext cx="911506" cy="914400"/>
            </a:xfrm>
            <a:prstGeom prst="rect">
              <a:avLst/>
            </a:prstGeom>
          </p:spPr>
        </p:pic>
      </p:grpSp>
    </p:spTree>
    <p:extLst>
      <p:ext uri="{BB962C8B-B14F-4D97-AF65-F5344CB8AC3E}">
        <p14:creationId xmlns:p14="http://schemas.microsoft.com/office/powerpoint/2010/main" val="3491480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87E1276-B88A-48C6-92EE-6D6C35AD8ABA}" type="datetime1">
              <a:rPr lang="en-US" smtClean="0"/>
              <a:t>9/14/21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B43C04-6FA3-453A-9F5D-7F9B61591D06}" type="slidenum">
              <a:rPr lang="en-US" smtClean="0"/>
              <a:t>‹#›</a:t>
            </a:fld>
            <a:endParaRPr lang="en-US"/>
          </a:p>
        </p:txBody>
      </p:sp>
      <p:sp>
        <p:nvSpPr>
          <p:cNvPr id="12" name="Title 1">
            <a:extLst>
              <a:ext uri="{FF2B5EF4-FFF2-40B4-BE49-F238E27FC236}">
                <a16:creationId xmlns:a16="http://schemas.microsoft.com/office/drawing/2014/main" id="{1E073AEE-4F2A-CE4B-833C-F5591FEC77DF}"/>
              </a:ext>
            </a:extLst>
          </p:cNvPr>
          <p:cNvSpPr>
            <a:spLocks noGrp="1"/>
          </p:cNvSpPr>
          <p:nvPr>
            <p:ph type="title"/>
          </p:nvPr>
        </p:nvSpPr>
        <p:spPr>
          <a:xfrm>
            <a:off x="1908007" y="365228"/>
            <a:ext cx="9445793" cy="708301"/>
          </a:xfrm>
        </p:spPr>
        <p:txBody>
          <a:bodyPr/>
          <a:lstStyle>
            <a:lvl1pPr>
              <a:defRPr>
                <a:solidFill>
                  <a:srgbClr val="EC6C44"/>
                </a:solidFill>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A8932FFA-7E71-1B46-B6E0-55A6F7D5A40B}"/>
              </a:ext>
            </a:extLst>
          </p:cNvPr>
          <p:cNvCxnSpPr>
            <a:cxnSpLocks/>
          </p:cNvCxnSpPr>
          <p:nvPr userDrawn="1"/>
        </p:nvCxnSpPr>
        <p:spPr>
          <a:xfrm>
            <a:off x="721487" y="1163223"/>
            <a:ext cx="11489634" cy="0"/>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4" name="Group 13">
            <a:extLst>
              <a:ext uri="{FF2B5EF4-FFF2-40B4-BE49-F238E27FC236}">
                <a16:creationId xmlns:a16="http://schemas.microsoft.com/office/drawing/2014/main" id="{B8F0E91F-940D-854A-AB0F-1B4433F6818C}"/>
              </a:ext>
            </a:extLst>
          </p:cNvPr>
          <p:cNvGrpSpPr/>
          <p:nvPr userDrawn="1"/>
        </p:nvGrpSpPr>
        <p:grpSpPr>
          <a:xfrm>
            <a:off x="569841" y="248823"/>
            <a:ext cx="1275185" cy="914400"/>
            <a:chOff x="569841" y="248823"/>
            <a:chExt cx="1275185" cy="914400"/>
          </a:xfrm>
        </p:grpSpPr>
        <p:cxnSp>
          <p:nvCxnSpPr>
            <p:cNvPr id="15" name="Straight Connector 14">
              <a:extLst>
                <a:ext uri="{FF2B5EF4-FFF2-40B4-BE49-F238E27FC236}">
                  <a16:creationId xmlns:a16="http://schemas.microsoft.com/office/drawing/2014/main" id="{E0BFF9A9-09DD-5845-87F6-136B817204F4}"/>
                </a:ext>
              </a:extLst>
            </p:cNvPr>
            <p:cNvCxnSpPr/>
            <p:nvPr userDrawn="1"/>
          </p:nvCxnSpPr>
          <p:spPr>
            <a:xfrm>
              <a:off x="742120" y="497749"/>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73777BA1-F8BF-0A40-8245-18DC0EF86423}"/>
                </a:ext>
              </a:extLst>
            </p:cNvPr>
            <p:cNvCxnSpPr/>
            <p:nvPr userDrawn="1"/>
          </p:nvCxnSpPr>
          <p:spPr>
            <a:xfrm>
              <a:off x="569841" y="696532"/>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C233D8A-B4CB-3746-AFAA-3EE79F60E22E}"/>
                </a:ext>
              </a:extLst>
            </p:cNvPr>
            <p:cNvCxnSpPr/>
            <p:nvPr userDrawn="1"/>
          </p:nvCxnSpPr>
          <p:spPr>
            <a:xfrm>
              <a:off x="781876" y="895315"/>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398DFB41-71E3-6340-9CFF-2540D976D617}"/>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3520" y="248823"/>
              <a:ext cx="911506" cy="914400"/>
            </a:xfrm>
            <a:prstGeom prst="rect">
              <a:avLst/>
            </a:prstGeom>
          </p:spPr>
        </p:pic>
      </p:grpSp>
    </p:spTree>
    <p:extLst>
      <p:ext uri="{BB962C8B-B14F-4D97-AF65-F5344CB8AC3E}">
        <p14:creationId xmlns:p14="http://schemas.microsoft.com/office/powerpoint/2010/main" val="657625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12068A-8B31-42D5-BC27-DE6DC3541BFC}" type="datetime1">
              <a:rPr lang="en-US" smtClean="0"/>
              <a:t>9/14/21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B43C04-6FA3-453A-9F5D-7F9B61591D06}" type="slidenum">
              <a:rPr lang="en-US" smtClean="0"/>
              <a:t>‹#›</a:t>
            </a:fld>
            <a:endParaRPr lang="en-US"/>
          </a:p>
        </p:txBody>
      </p:sp>
      <p:sp>
        <p:nvSpPr>
          <p:cNvPr id="8" name="Title 1">
            <a:extLst>
              <a:ext uri="{FF2B5EF4-FFF2-40B4-BE49-F238E27FC236}">
                <a16:creationId xmlns:a16="http://schemas.microsoft.com/office/drawing/2014/main" id="{2A77AFEC-6B77-1444-8135-2AD251A42C88}"/>
              </a:ext>
            </a:extLst>
          </p:cNvPr>
          <p:cNvSpPr>
            <a:spLocks noGrp="1"/>
          </p:cNvSpPr>
          <p:nvPr>
            <p:ph type="title"/>
          </p:nvPr>
        </p:nvSpPr>
        <p:spPr>
          <a:xfrm>
            <a:off x="1908007" y="365228"/>
            <a:ext cx="9445793" cy="708301"/>
          </a:xfrm>
        </p:spPr>
        <p:txBody>
          <a:bodyPr/>
          <a:lstStyle>
            <a:lvl1pPr>
              <a:defRPr>
                <a:solidFill>
                  <a:srgbClr val="EC6C44"/>
                </a:solidFill>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08F7F676-2D2F-D848-9CA9-948357E0F0AC}"/>
              </a:ext>
            </a:extLst>
          </p:cNvPr>
          <p:cNvCxnSpPr>
            <a:cxnSpLocks/>
          </p:cNvCxnSpPr>
          <p:nvPr userDrawn="1"/>
        </p:nvCxnSpPr>
        <p:spPr>
          <a:xfrm>
            <a:off x="721487" y="1163223"/>
            <a:ext cx="11489634" cy="0"/>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0" name="Group 9">
            <a:extLst>
              <a:ext uri="{FF2B5EF4-FFF2-40B4-BE49-F238E27FC236}">
                <a16:creationId xmlns:a16="http://schemas.microsoft.com/office/drawing/2014/main" id="{777AEF61-2824-C64E-9715-92496BCEAFEA}"/>
              </a:ext>
            </a:extLst>
          </p:cNvPr>
          <p:cNvGrpSpPr/>
          <p:nvPr userDrawn="1"/>
        </p:nvGrpSpPr>
        <p:grpSpPr>
          <a:xfrm>
            <a:off x="569841" y="248823"/>
            <a:ext cx="1275185" cy="914400"/>
            <a:chOff x="569841" y="248823"/>
            <a:chExt cx="1275185" cy="914400"/>
          </a:xfrm>
        </p:grpSpPr>
        <p:cxnSp>
          <p:nvCxnSpPr>
            <p:cNvPr id="11" name="Straight Connector 10">
              <a:extLst>
                <a:ext uri="{FF2B5EF4-FFF2-40B4-BE49-F238E27FC236}">
                  <a16:creationId xmlns:a16="http://schemas.microsoft.com/office/drawing/2014/main" id="{1C7287A0-FE66-A540-A4ED-12F6A3374F2E}"/>
                </a:ext>
              </a:extLst>
            </p:cNvPr>
            <p:cNvCxnSpPr/>
            <p:nvPr userDrawn="1"/>
          </p:nvCxnSpPr>
          <p:spPr>
            <a:xfrm>
              <a:off x="742120" y="497749"/>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688D6624-F286-0641-80D3-9BCB1691A76C}"/>
                </a:ext>
              </a:extLst>
            </p:cNvPr>
            <p:cNvCxnSpPr/>
            <p:nvPr userDrawn="1"/>
          </p:nvCxnSpPr>
          <p:spPr>
            <a:xfrm>
              <a:off x="569841" y="696532"/>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EB3AD3CE-4547-C54B-BF6D-DFDE7B9A833F}"/>
                </a:ext>
              </a:extLst>
            </p:cNvPr>
            <p:cNvCxnSpPr/>
            <p:nvPr userDrawn="1"/>
          </p:nvCxnSpPr>
          <p:spPr>
            <a:xfrm>
              <a:off x="781876" y="895315"/>
              <a:ext cx="609600" cy="0"/>
            </a:xfrm>
            <a:prstGeom prst="line">
              <a:avLst/>
            </a:prstGeom>
            <a:ln w="28575">
              <a:solidFill>
                <a:srgbClr val="E8B887"/>
              </a:solidFill>
            </a:ln>
          </p:spPr>
          <p:style>
            <a:lnRef idx="1">
              <a:schemeClr val="accent2"/>
            </a:lnRef>
            <a:fillRef idx="0">
              <a:schemeClr val="accent2"/>
            </a:fillRef>
            <a:effectRef idx="0">
              <a:schemeClr val="accent2"/>
            </a:effectRef>
            <a:fontRef idx="minor">
              <a:schemeClr val="tx1"/>
            </a:fontRef>
          </p:style>
        </p:cxnSp>
        <p:pic>
          <p:nvPicPr>
            <p:cNvPr id="14" name="Picture 13">
              <a:extLst>
                <a:ext uri="{FF2B5EF4-FFF2-40B4-BE49-F238E27FC236}">
                  <a16:creationId xmlns:a16="http://schemas.microsoft.com/office/drawing/2014/main" id="{9D05A174-25AB-1E44-9FA9-6E7A5EF4E8D8}"/>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3520" y="248823"/>
              <a:ext cx="911506" cy="914400"/>
            </a:xfrm>
            <a:prstGeom prst="rect">
              <a:avLst/>
            </a:prstGeom>
          </p:spPr>
        </p:pic>
      </p:grpSp>
    </p:spTree>
    <p:extLst>
      <p:ext uri="{BB962C8B-B14F-4D97-AF65-F5344CB8AC3E}">
        <p14:creationId xmlns:p14="http://schemas.microsoft.com/office/powerpoint/2010/main" val="2734025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86CCEF-FBC0-42A1-BEE0-C7CAC6A9E9F1}" type="datetime1">
              <a:rPr lang="en-US" smtClean="0"/>
              <a:t>9/14/21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B43C04-6FA3-453A-9F5D-7F9B61591D06}" type="slidenum">
              <a:rPr lang="en-US" smtClean="0"/>
              <a:t>‹#›</a:t>
            </a:fld>
            <a:endParaRPr lang="en-US"/>
          </a:p>
        </p:txBody>
      </p:sp>
    </p:spTree>
    <p:extLst>
      <p:ext uri="{BB962C8B-B14F-4D97-AF65-F5344CB8AC3E}">
        <p14:creationId xmlns:p14="http://schemas.microsoft.com/office/powerpoint/2010/main" val="324772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solidFill>
                  <a:schemeClr val="tx1">
                    <a:lumMod val="65000"/>
                    <a:lumOff val="35000"/>
                  </a:schemeClr>
                </a:solidFill>
              </a:defRPr>
            </a:lvl1pPr>
            <a:lvl2pPr>
              <a:defRPr sz="2800">
                <a:solidFill>
                  <a:schemeClr val="tx1">
                    <a:lumMod val="65000"/>
                    <a:lumOff val="35000"/>
                  </a:schemeClr>
                </a:solidFill>
              </a:defRPr>
            </a:lvl2pPr>
            <a:lvl3pPr>
              <a:defRPr sz="24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315007B8-9BE9-40AC-9E6D-AAFB7F03CE82}" type="datetime1">
              <a:rPr lang="en-US" smtClean="0"/>
              <a:t>9/14/21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43C04-6FA3-453A-9F5D-7F9B61591D06}" type="slidenum">
              <a:rPr lang="en-US" smtClean="0"/>
              <a:t>‹#›</a:t>
            </a:fld>
            <a:endParaRPr lang="en-US"/>
          </a:p>
        </p:txBody>
      </p:sp>
    </p:spTree>
    <p:extLst>
      <p:ext uri="{BB962C8B-B14F-4D97-AF65-F5344CB8AC3E}">
        <p14:creationId xmlns:p14="http://schemas.microsoft.com/office/powerpoint/2010/main" val="3756168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A7919A25-110A-4CAB-B4E6-C58B43FE43BA}" type="datetime1">
              <a:rPr lang="en-US" smtClean="0"/>
              <a:t>9/14/21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43C04-6FA3-453A-9F5D-7F9B61591D06}" type="slidenum">
              <a:rPr lang="en-US" smtClean="0"/>
              <a:t>‹#›</a:t>
            </a:fld>
            <a:endParaRPr lang="en-US"/>
          </a:p>
        </p:txBody>
      </p:sp>
    </p:spTree>
    <p:extLst>
      <p:ext uri="{BB962C8B-B14F-4D97-AF65-F5344CB8AC3E}">
        <p14:creationId xmlns:p14="http://schemas.microsoft.com/office/powerpoint/2010/main" val="4225088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46E94-414A-4AFA-9491-C76FCF9B5F99}" type="datetime1">
              <a:rPr lang="en-US" smtClean="0"/>
              <a:t>9/14/21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43C04-6FA3-453A-9F5D-7F9B61591D06}" type="slidenum">
              <a:rPr lang="en-US" smtClean="0"/>
              <a:t>‹#›</a:t>
            </a:fld>
            <a:endParaRPr lang="en-US"/>
          </a:p>
        </p:txBody>
      </p:sp>
    </p:spTree>
    <p:extLst>
      <p:ext uri="{BB962C8B-B14F-4D97-AF65-F5344CB8AC3E}">
        <p14:creationId xmlns:p14="http://schemas.microsoft.com/office/powerpoint/2010/main" val="237321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dwang@must.edu.m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Visualization</a:t>
            </a:r>
          </a:p>
        </p:txBody>
      </p:sp>
      <p:sp>
        <p:nvSpPr>
          <p:cNvPr id="3" name="Subtitle 2"/>
          <p:cNvSpPr>
            <a:spLocks noGrp="1"/>
          </p:cNvSpPr>
          <p:nvPr>
            <p:ph type="subTitle" idx="1"/>
          </p:nvPr>
        </p:nvSpPr>
        <p:spPr>
          <a:xfrm>
            <a:off x="2041235" y="4340947"/>
            <a:ext cx="5966691" cy="1655762"/>
          </a:xfrm>
        </p:spPr>
        <p:txBody>
          <a:bodyPr>
            <a:normAutofit fontScale="92500" lnSpcReduction="20000"/>
          </a:bodyPr>
          <a:lstStyle/>
          <a:p>
            <a:pPr algn="l"/>
            <a:r>
              <a:rPr lang="en-US" dirty="0" err="1"/>
              <a:t>Kaidi</a:t>
            </a:r>
            <a:r>
              <a:rPr lang="en-US" dirty="0"/>
              <a:t> Wang</a:t>
            </a:r>
          </a:p>
          <a:p>
            <a:pPr algn="l"/>
            <a:r>
              <a:rPr lang="en-US" dirty="0">
                <a:hlinkClick r:id="rId2"/>
              </a:rPr>
              <a:t>kdwang@must.edu.mo</a:t>
            </a:r>
            <a:endParaRPr lang="en-US" dirty="0"/>
          </a:p>
          <a:p>
            <a:pPr algn="l"/>
            <a:r>
              <a:rPr lang="en-US" dirty="0"/>
              <a:t>Office: O913</a:t>
            </a:r>
          </a:p>
          <a:p>
            <a:pPr algn="l"/>
            <a:r>
              <a:rPr lang="en-US" dirty="0"/>
              <a:t>Office hour: 14:00 – 15:00 on Mon., Tue., Wed., Thu.</a:t>
            </a:r>
          </a:p>
        </p:txBody>
      </p:sp>
      <p:sp>
        <p:nvSpPr>
          <p:cNvPr id="4" name="Slide Number Placeholder 3"/>
          <p:cNvSpPr>
            <a:spLocks noGrp="1"/>
          </p:cNvSpPr>
          <p:nvPr>
            <p:ph type="sldNum" sz="quarter" idx="12"/>
          </p:nvPr>
        </p:nvSpPr>
        <p:spPr/>
        <p:txBody>
          <a:bodyPr/>
          <a:lstStyle/>
          <a:p>
            <a:fld id="{5EB43C04-6FA3-453A-9F5D-7F9B61591D06}" type="slidenum">
              <a:rPr lang="en-US" smtClean="0"/>
              <a:t>1</a:t>
            </a:fld>
            <a:endParaRPr lang="en-US"/>
          </a:p>
        </p:txBody>
      </p:sp>
    </p:spTree>
    <p:extLst>
      <p:ext uri="{BB962C8B-B14F-4D97-AF65-F5344CB8AC3E}">
        <p14:creationId xmlns:p14="http://schemas.microsoft.com/office/powerpoint/2010/main" val="249315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19F8F-FF80-E841-B830-80CA58B91FF8}"/>
              </a:ext>
            </a:extLst>
          </p:cNvPr>
          <p:cNvSpPr>
            <a:spLocks noGrp="1"/>
          </p:cNvSpPr>
          <p:nvPr>
            <p:ph idx="1"/>
          </p:nvPr>
        </p:nvSpPr>
        <p:spPr/>
        <p:txBody>
          <a:bodyPr/>
          <a:lstStyle/>
          <a:p>
            <a:r>
              <a:rPr lang="en-US" dirty="0"/>
              <a:t>Excel - Pivot table</a:t>
            </a:r>
          </a:p>
          <a:p>
            <a:endParaRPr lang="en-US" dirty="0"/>
          </a:p>
          <a:p>
            <a:r>
              <a:rPr lang="en-US" dirty="0"/>
              <a:t>Python</a:t>
            </a:r>
          </a:p>
        </p:txBody>
      </p:sp>
      <p:sp>
        <p:nvSpPr>
          <p:cNvPr id="3" name="Slide Number Placeholder 2">
            <a:extLst>
              <a:ext uri="{FF2B5EF4-FFF2-40B4-BE49-F238E27FC236}">
                <a16:creationId xmlns:a16="http://schemas.microsoft.com/office/drawing/2014/main" id="{513B7464-D430-724A-A110-A8EC26B23637}"/>
              </a:ext>
            </a:extLst>
          </p:cNvPr>
          <p:cNvSpPr>
            <a:spLocks noGrp="1"/>
          </p:cNvSpPr>
          <p:nvPr>
            <p:ph type="sldNum" sz="quarter" idx="12"/>
          </p:nvPr>
        </p:nvSpPr>
        <p:spPr/>
        <p:txBody>
          <a:bodyPr/>
          <a:lstStyle/>
          <a:p>
            <a:fld id="{5EB43C04-6FA3-453A-9F5D-7F9B61591D06}" type="slidenum">
              <a:rPr lang="en-US" smtClean="0"/>
              <a:t>10</a:t>
            </a:fld>
            <a:endParaRPr lang="en-US"/>
          </a:p>
        </p:txBody>
      </p:sp>
      <p:sp>
        <p:nvSpPr>
          <p:cNvPr id="4" name="Title 3">
            <a:extLst>
              <a:ext uri="{FF2B5EF4-FFF2-40B4-BE49-F238E27FC236}">
                <a16:creationId xmlns:a16="http://schemas.microsoft.com/office/drawing/2014/main" id="{D3CA8E61-BE7A-454C-9606-0380489FB172}"/>
              </a:ext>
            </a:extLst>
          </p:cNvPr>
          <p:cNvSpPr>
            <a:spLocks noGrp="1"/>
          </p:cNvSpPr>
          <p:nvPr>
            <p:ph type="title"/>
          </p:nvPr>
        </p:nvSpPr>
        <p:spPr/>
        <p:txBody>
          <a:bodyPr/>
          <a:lstStyle/>
          <a:p>
            <a:r>
              <a:rPr lang="en-US" dirty="0"/>
              <a:t>Crosstabulation</a:t>
            </a:r>
          </a:p>
        </p:txBody>
      </p:sp>
      <p:pic>
        <p:nvPicPr>
          <p:cNvPr id="5" name="Picture Placeholder 8" descr="A screenshot of an excel spreadsheet shows the completed Pivot Table fields task pane and PivotTable for the restaurant data. The PivotTable Fields task bar is displayed on the right. The PivotTable consists of columns from A to G, AL, AM, AN, AO, AP, AQ, and AR. The rows are from 1 to 21. Rows 3 and 4 contains count of restaurant row labels in column A and column labels 10 in column B, 11, C, 12, D, 13, E, 14, F, 15, G, 47, AL, 48, AM, and grand total in AN. The row-wise data follows: Excellent: no data, no data, no data, 1, no data, no data, 2, 2, and 66. Good: 6, 4, 3, 3, 2, 4, no data, no data, and 84. Very good: 1, 4, 3, 5, 6, 1, no data, 1, and 150. Grand total: 7, 8, 6, 9, 8, 5, 2, 3, and 300. The PivotTable Fields task bar consists of 4 options under the statement, choose fields to add to report. The four options are restaurant, quality rating, meal price ($), and wait time (minutes). The first 3 are ticked. There is an option for more tables. Below it is, drag fields between areas below: filters, columns (meal price $), rows (quality rating), and values (count of restaurant). ">
            <a:extLst>
              <a:ext uri="{FF2B5EF4-FFF2-40B4-BE49-F238E27FC236}">
                <a16:creationId xmlns:a16="http://schemas.microsoft.com/office/drawing/2014/main" id="{39F40C2A-6045-894F-BF38-2275F66FA9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18" t="13935" r="3442" b="7729"/>
          <a:stretch/>
        </p:blipFill>
        <p:spPr>
          <a:xfrm>
            <a:off x="4319038" y="1323475"/>
            <a:ext cx="7377662" cy="4372475"/>
          </a:xfrm>
          <a:prstGeom prst="rect">
            <a:avLst/>
          </a:prstGeom>
        </p:spPr>
      </p:pic>
    </p:spTree>
    <p:extLst>
      <p:ext uri="{BB962C8B-B14F-4D97-AF65-F5344CB8AC3E}">
        <p14:creationId xmlns:p14="http://schemas.microsoft.com/office/powerpoint/2010/main" val="813587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11">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BEE15B-7265-D74D-99FD-865F604425E3}"/>
              </a:ext>
            </a:extLst>
          </p:cNvPr>
          <p:cNvSpPr>
            <a:spLocks noGrp="1"/>
          </p:cNvSpPr>
          <p:nvPr>
            <p:ph type="title"/>
          </p:nvPr>
        </p:nvSpPr>
        <p:spPr>
          <a:xfrm>
            <a:off x="612648" y="1078992"/>
            <a:ext cx="6272784" cy="1545336"/>
          </a:xfrm>
        </p:spPr>
        <p:txBody>
          <a:bodyPr vert="horz" lIns="91440" tIns="45720" rIns="91440" bIns="45720" rtlCol="0" anchor="b">
            <a:normAutofit/>
          </a:bodyPr>
          <a:lstStyle/>
          <a:p>
            <a:r>
              <a:rPr lang="en-US" sz="5200" kern="1200">
                <a:solidFill>
                  <a:schemeClr val="tx1"/>
                </a:solidFill>
                <a:latin typeface="+mj-lt"/>
                <a:ea typeface="+mj-ea"/>
                <a:cs typeface="+mj-cs"/>
              </a:rPr>
              <a:t>Charts</a:t>
            </a:r>
          </a:p>
        </p:txBody>
      </p:sp>
      <p:sp>
        <p:nvSpPr>
          <p:cNvPr id="47" name="Rectangle 13">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Placeholder 9" descr="A screenshot shows bar chart for accounts managed data. It consists of a table and a horizontal bar chart. The column headers of the table are manager and accounts managed. The row-wise data from row 2 follows: Davis, 24, Edwards, 11, Francois, 28, Gentry, 37, Jones, 15, Lopez, 29, Smith, 21, and Williams, 6. The horizontal bar chart infers the following data: The horizontal axis represents accounts managed and ranges from 0 to 40, in increments of 10. The vertical axis represents names of the managers. The graph is drawn with the data taken from the table. ">
            <a:extLst>
              <a:ext uri="{FF2B5EF4-FFF2-40B4-BE49-F238E27FC236}">
                <a16:creationId xmlns:a16="http://schemas.microsoft.com/office/drawing/2014/main" id="{3A387DCA-6409-0B43-8E2C-F6EF3C97ED2D}"/>
              </a:ext>
            </a:extLst>
          </p:cNvPr>
          <p:cNvPicPr>
            <a:picLocks noChangeAspect="1"/>
          </p:cNvPicPr>
          <p:nvPr/>
        </p:nvPicPr>
        <p:blipFill rotWithShape="1">
          <a:blip r:embed="rId2">
            <a:extLst>
              <a:ext uri="{28A0092B-C50C-407E-A947-70E740481C1C}">
                <a14:useLocalDpi xmlns:a14="http://schemas.microsoft.com/office/drawing/2010/main" val="0"/>
              </a:ext>
            </a:extLst>
          </a:blip>
          <a:srcRect t="14544" b="18974"/>
          <a:stretch/>
        </p:blipFill>
        <p:spPr>
          <a:xfrm>
            <a:off x="7684008" y="1"/>
            <a:ext cx="4507992" cy="2240280"/>
          </a:xfrm>
          <a:prstGeom prst="rect">
            <a:avLst/>
          </a:prstGeom>
        </p:spPr>
      </p:pic>
      <p:sp>
        <p:nvSpPr>
          <p:cNvPr id="16" name="Rectangle 15">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ontent Placeholder 1">
            <a:extLst>
              <a:ext uri="{FF2B5EF4-FFF2-40B4-BE49-F238E27FC236}">
                <a16:creationId xmlns:a16="http://schemas.microsoft.com/office/drawing/2014/main" id="{2D9CD128-B000-784E-B052-871053B9FAC0}"/>
              </a:ext>
            </a:extLst>
          </p:cNvPr>
          <p:cNvSpPr>
            <a:spLocks noGrp="1"/>
          </p:cNvSpPr>
          <p:nvPr>
            <p:ph idx="1"/>
          </p:nvPr>
        </p:nvSpPr>
        <p:spPr>
          <a:xfrm>
            <a:off x="612648" y="3355848"/>
            <a:ext cx="6272784" cy="2825496"/>
          </a:xfrm>
        </p:spPr>
        <p:txBody>
          <a:bodyPr vert="horz" lIns="91440" tIns="45720" rIns="91440" bIns="45720" rtlCol="0">
            <a:normAutofit/>
          </a:bodyPr>
          <a:lstStyle/>
          <a:p>
            <a:r>
              <a:rPr lang="en-US" sz="1500" dirty="0">
                <a:solidFill>
                  <a:srgbClr val="EC6C44"/>
                </a:solidFill>
                <a:latin typeface="+mn-lt"/>
                <a:cs typeface="+mn-cs"/>
              </a:rPr>
              <a:t>Scatter</a:t>
            </a:r>
            <a:r>
              <a:rPr lang="en-US" sz="1500" dirty="0">
                <a:solidFill>
                  <a:schemeClr val="tx1"/>
                </a:solidFill>
                <a:latin typeface="+mn-lt"/>
                <a:cs typeface="+mn-cs"/>
              </a:rPr>
              <a:t> chart: Graphical presentation of the relationship between two quantitative variables.</a:t>
            </a:r>
          </a:p>
          <a:p>
            <a:r>
              <a:rPr lang="en-US" sz="1500" dirty="0">
                <a:solidFill>
                  <a:schemeClr val="tx1"/>
                </a:solidFill>
                <a:latin typeface="+mn-lt"/>
                <a:cs typeface="+mn-cs"/>
              </a:rPr>
              <a:t>Trend line: A line that provides an approximation of the relationship between the variables.</a:t>
            </a:r>
          </a:p>
          <a:p>
            <a:r>
              <a:rPr lang="en-US" sz="1500" dirty="0">
                <a:solidFill>
                  <a:schemeClr val="tx1"/>
                </a:solidFill>
                <a:latin typeface="+mn-lt"/>
                <a:cs typeface="+mn-cs"/>
              </a:rPr>
              <a:t>Line chart: A line connects the points in the chart. </a:t>
            </a:r>
            <a:r>
              <a:rPr lang="en-US" sz="1500" dirty="0">
                <a:solidFill>
                  <a:srgbClr val="EC6C44"/>
                </a:solidFill>
                <a:latin typeface="+mn-lt"/>
                <a:cs typeface="+mn-cs"/>
              </a:rPr>
              <a:t>Useful for time series </a:t>
            </a:r>
            <a:r>
              <a:rPr lang="en-US" sz="1500" dirty="0">
                <a:solidFill>
                  <a:schemeClr val="tx1"/>
                </a:solidFill>
                <a:latin typeface="+mn-lt"/>
                <a:cs typeface="+mn-cs"/>
              </a:rPr>
              <a:t>data collected over a period of time (minutes, hours, days, years, etc.).</a:t>
            </a:r>
          </a:p>
          <a:p>
            <a:r>
              <a:rPr lang="en-US" sz="1500" dirty="0">
                <a:solidFill>
                  <a:schemeClr val="tx1"/>
                </a:solidFill>
                <a:latin typeface="+mn-lt"/>
                <a:cs typeface="+mn-cs"/>
              </a:rPr>
              <a:t>Bar chart: Use </a:t>
            </a:r>
            <a:r>
              <a:rPr lang="en-US" sz="1500" dirty="0">
                <a:solidFill>
                  <a:srgbClr val="EC6C44"/>
                </a:solidFill>
                <a:latin typeface="+mn-lt"/>
                <a:cs typeface="+mn-cs"/>
              </a:rPr>
              <a:t>horizontal bars</a:t>
            </a:r>
            <a:r>
              <a:rPr lang="en-US" sz="1500" dirty="0">
                <a:solidFill>
                  <a:schemeClr val="tx1"/>
                </a:solidFill>
                <a:latin typeface="+mn-lt"/>
                <a:cs typeface="+mn-cs"/>
              </a:rPr>
              <a:t> to display the magnitude of the quantitative variable.</a:t>
            </a:r>
          </a:p>
          <a:p>
            <a:r>
              <a:rPr lang="en-US" sz="1500" dirty="0">
                <a:solidFill>
                  <a:schemeClr val="tx1"/>
                </a:solidFill>
                <a:latin typeface="+mn-lt"/>
                <a:cs typeface="+mn-cs"/>
              </a:rPr>
              <a:t>Column Charts: Use </a:t>
            </a:r>
            <a:r>
              <a:rPr lang="en-US" sz="1500" dirty="0">
                <a:solidFill>
                  <a:srgbClr val="EC6C44"/>
                </a:solidFill>
                <a:latin typeface="+mn-lt"/>
                <a:cs typeface="+mn-cs"/>
              </a:rPr>
              <a:t>vertical bars</a:t>
            </a:r>
            <a:r>
              <a:rPr lang="en-US" sz="1500" dirty="0">
                <a:solidFill>
                  <a:schemeClr val="tx1"/>
                </a:solidFill>
                <a:latin typeface="+mn-lt"/>
                <a:cs typeface="+mn-cs"/>
              </a:rPr>
              <a:t> to display the magnitude of the quantitative variable.</a:t>
            </a:r>
          </a:p>
          <a:p>
            <a:endParaRPr lang="en-US" sz="1500" dirty="0">
              <a:solidFill>
                <a:schemeClr val="tx1"/>
              </a:solidFill>
              <a:latin typeface="+mn-lt"/>
              <a:cs typeface="+mn-cs"/>
            </a:endParaRPr>
          </a:p>
        </p:txBody>
      </p:sp>
      <p:pic>
        <p:nvPicPr>
          <p:cNvPr id="7" name="Picture Placeholder 8" descr="A screenshot shows sparklines for the regional sales data at Kirkland Industries. It consists of a table and a dialog box. The column headers of the table are month, sales for north, and sales for south. The row-wise data from row 3 follows: January, 95, 40, February, 100, 45, March, 120, 55, April, 115, 65, May, 100, 60, June, 85, 50, July, 135, 75, August, 110, 65, September, 100, 60, October, 50, 70, November, 40, 75, and December, 40, 80. Cells B15 and C15 show the sparklines and they are highlight. The dialog box shows the following data: Choose the data that you want. Data range: B3:B14. Choose where you want the sparklines to be placed. Location range: B15. There are 2 options: ok and cancel. ">
            <a:extLst>
              <a:ext uri="{FF2B5EF4-FFF2-40B4-BE49-F238E27FC236}">
                <a16:creationId xmlns:a16="http://schemas.microsoft.com/office/drawing/2014/main" id="{03343E51-018A-1746-81B6-C4C1F05374E4}"/>
              </a:ext>
            </a:extLst>
          </p:cNvPr>
          <p:cNvPicPr>
            <a:picLocks noChangeAspect="1"/>
          </p:cNvPicPr>
          <p:nvPr/>
        </p:nvPicPr>
        <p:blipFill rotWithShape="1">
          <a:blip r:embed="rId3">
            <a:extLst>
              <a:ext uri="{28A0092B-C50C-407E-A947-70E740481C1C}">
                <a14:useLocalDpi xmlns:a14="http://schemas.microsoft.com/office/drawing/2010/main" val="0"/>
              </a:ext>
            </a:extLst>
          </a:blip>
          <a:srcRect t="7277" b="694"/>
          <a:stretch/>
        </p:blipFill>
        <p:spPr>
          <a:xfrm>
            <a:off x="7684008" y="2308860"/>
            <a:ext cx="4507992" cy="2240280"/>
          </a:xfrm>
          <a:prstGeom prst="rect">
            <a:avLst/>
          </a:prstGeom>
        </p:spPr>
      </p:pic>
      <p:sp>
        <p:nvSpPr>
          <p:cNvPr id="3" name="Slide Number Placeholder 2">
            <a:extLst>
              <a:ext uri="{FF2B5EF4-FFF2-40B4-BE49-F238E27FC236}">
                <a16:creationId xmlns:a16="http://schemas.microsoft.com/office/drawing/2014/main" id="{611C18ED-6728-7A43-95F6-E5CA5E0BC0E4}"/>
              </a:ext>
            </a:extLst>
          </p:cNvPr>
          <p:cNvSpPr>
            <a:spLocks noGrp="1"/>
          </p:cNvSpPr>
          <p:nvPr>
            <p:ph type="sldNum" sz="quarter" idx="12"/>
          </p:nvPr>
        </p:nvSpPr>
        <p:spPr>
          <a:xfrm>
            <a:off x="5605272" y="6356350"/>
            <a:ext cx="1280160" cy="365125"/>
          </a:xfrm>
        </p:spPr>
        <p:txBody>
          <a:bodyPr vert="horz" lIns="91440" tIns="45720" rIns="91440" bIns="45720" rtlCol="0" anchor="ctr">
            <a:normAutofit/>
          </a:bodyPr>
          <a:lstStyle/>
          <a:p>
            <a:pPr>
              <a:spcAft>
                <a:spcPts val="600"/>
              </a:spcAft>
            </a:pPr>
            <a:fld id="{5EB43C04-6FA3-453A-9F5D-7F9B61591D06}"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pic>
        <p:nvPicPr>
          <p:cNvPr id="5" name="Picture 4" descr="A screenshot consists of a scatterplot and a line graph. Scatter Chart for Monthly Sales Data: The horizontal axis represents months from January to December. The vertical axis represents sales ($100s) and ranges from 0 to 250, in increments of 50. The graph infers the following data: January, 135, February, 145, March, 175, April, 180, May, 160, June, 135, July, 210, August, 175, September, 160, October, 120, November, 115, and December, 120. Line Chart for Monthly Sales Data: The data is same as the scatterplot with a line connecting all the plots. ">
            <a:extLst>
              <a:ext uri="{FF2B5EF4-FFF2-40B4-BE49-F238E27FC236}">
                <a16:creationId xmlns:a16="http://schemas.microsoft.com/office/drawing/2014/main" id="{886497C4-A428-484B-AF91-45D3E289A279}"/>
              </a:ext>
            </a:extLst>
          </p:cNvPr>
          <p:cNvPicPr>
            <a:picLocks noChangeAspect="1"/>
          </p:cNvPicPr>
          <p:nvPr/>
        </p:nvPicPr>
        <p:blipFill rotWithShape="1">
          <a:blip r:embed="rId4"/>
          <a:srcRect l="632" r="13847" b="-1"/>
          <a:stretch/>
        </p:blipFill>
        <p:spPr>
          <a:xfrm>
            <a:off x="7684008" y="4617720"/>
            <a:ext cx="4507992" cy="2240280"/>
          </a:xfrm>
          <a:prstGeom prst="rect">
            <a:avLst/>
          </a:prstGeom>
        </p:spPr>
      </p:pic>
    </p:spTree>
    <p:extLst>
      <p:ext uri="{BB962C8B-B14F-4D97-AF65-F5344CB8AC3E}">
        <p14:creationId xmlns:p14="http://schemas.microsoft.com/office/powerpoint/2010/main" val="1703476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C98FB9-7C9E-2346-8D8E-2A4E3197F6A3}"/>
              </a:ext>
            </a:extLst>
          </p:cNvPr>
          <p:cNvSpPr>
            <a:spLocks noGrp="1"/>
          </p:cNvSpPr>
          <p:nvPr>
            <p:ph idx="1"/>
          </p:nvPr>
        </p:nvSpPr>
        <p:spPr/>
        <p:txBody>
          <a:bodyPr/>
          <a:lstStyle/>
          <a:p>
            <a:r>
              <a:rPr lang="en-US" dirty="0"/>
              <a:t>Pie chart: Common form of chart used to compare </a:t>
            </a:r>
            <a:r>
              <a:rPr lang="en-US" dirty="0">
                <a:solidFill>
                  <a:srgbClr val="EC6C44"/>
                </a:solidFill>
              </a:rPr>
              <a:t>categorical</a:t>
            </a:r>
            <a:r>
              <a:rPr lang="en-US" dirty="0"/>
              <a:t> data.</a:t>
            </a:r>
          </a:p>
          <a:p>
            <a:r>
              <a:rPr lang="en-US" dirty="0"/>
              <a:t>Bubble chart: Graphical means of visualizing </a:t>
            </a:r>
            <a:r>
              <a:rPr lang="en-US" dirty="0">
                <a:solidFill>
                  <a:srgbClr val="EC6C44"/>
                </a:solidFill>
              </a:rPr>
              <a:t>three variables</a:t>
            </a:r>
            <a:r>
              <a:rPr lang="en-US" dirty="0"/>
              <a:t> in a two-dimensional graph that sometimes is a preferred alternative to a 3-D graph.</a:t>
            </a:r>
          </a:p>
          <a:p>
            <a:r>
              <a:rPr lang="en-US" dirty="0"/>
              <a:t>Heat map: A two-dimensional graphical representation of data that uses different shades of </a:t>
            </a:r>
            <a:r>
              <a:rPr lang="en-US" dirty="0">
                <a:solidFill>
                  <a:srgbClr val="EC6C44"/>
                </a:solidFill>
              </a:rPr>
              <a:t>color</a:t>
            </a:r>
            <a:r>
              <a:rPr lang="en-US" dirty="0"/>
              <a:t> to indicate </a:t>
            </a:r>
            <a:r>
              <a:rPr lang="en-US" dirty="0">
                <a:solidFill>
                  <a:srgbClr val="EC6C44"/>
                </a:solidFill>
              </a:rPr>
              <a:t>magnitude</a:t>
            </a:r>
            <a:r>
              <a:rPr lang="en-US" dirty="0"/>
              <a:t>.</a:t>
            </a:r>
          </a:p>
        </p:txBody>
      </p:sp>
      <p:sp>
        <p:nvSpPr>
          <p:cNvPr id="3" name="Slide Number Placeholder 2">
            <a:extLst>
              <a:ext uri="{FF2B5EF4-FFF2-40B4-BE49-F238E27FC236}">
                <a16:creationId xmlns:a16="http://schemas.microsoft.com/office/drawing/2014/main" id="{0592C6BA-44B6-F647-99C4-D96DFFC53FAE}"/>
              </a:ext>
            </a:extLst>
          </p:cNvPr>
          <p:cNvSpPr>
            <a:spLocks noGrp="1"/>
          </p:cNvSpPr>
          <p:nvPr>
            <p:ph type="sldNum" sz="quarter" idx="12"/>
          </p:nvPr>
        </p:nvSpPr>
        <p:spPr/>
        <p:txBody>
          <a:bodyPr/>
          <a:lstStyle/>
          <a:p>
            <a:fld id="{5EB43C04-6FA3-453A-9F5D-7F9B61591D06}" type="slidenum">
              <a:rPr lang="en-US" smtClean="0"/>
              <a:t>12</a:t>
            </a:fld>
            <a:endParaRPr lang="en-US"/>
          </a:p>
        </p:txBody>
      </p:sp>
      <p:sp>
        <p:nvSpPr>
          <p:cNvPr id="4" name="Title 3">
            <a:extLst>
              <a:ext uri="{FF2B5EF4-FFF2-40B4-BE49-F238E27FC236}">
                <a16:creationId xmlns:a16="http://schemas.microsoft.com/office/drawing/2014/main" id="{D8C15A45-41C5-4B43-B8E9-21244D5E2167}"/>
              </a:ext>
            </a:extLst>
          </p:cNvPr>
          <p:cNvSpPr>
            <a:spLocks noGrp="1"/>
          </p:cNvSpPr>
          <p:nvPr>
            <p:ph type="title"/>
          </p:nvPr>
        </p:nvSpPr>
        <p:spPr/>
        <p:txBody>
          <a:bodyPr/>
          <a:lstStyle/>
          <a:p>
            <a:r>
              <a:rPr lang="en-US" dirty="0"/>
              <a:t>Charts (cont.)</a:t>
            </a:r>
          </a:p>
        </p:txBody>
      </p:sp>
    </p:spTree>
    <p:extLst>
      <p:ext uri="{BB962C8B-B14F-4D97-AF65-F5344CB8AC3E}">
        <p14:creationId xmlns:p14="http://schemas.microsoft.com/office/powerpoint/2010/main" val="303750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03D45E1-AE4A-D847-AEA6-AB58D0A37E61}"/>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Charts (cont.)</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D1F7CAAF-8AE3-2F4E-A926-C5EE6B9A7D91}"/>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2200" dirty="0">
                <a:solidFill>
                  <a:schemeClr val="tx1"/>
                </a:solidFill>
                <a:latin typeface="+mn-lt"/>
                <a:cs typeface="+mn-cs"/>
              </a:rPr>
              <a:t>Stacked-column chart</a:t>
            </a:r>
          </a:p>
          <a:p>
            <a:r>
              <a:rPr lang="en-US" sz="2200" dirty="0">
                <a:solidFill>
                  <a:schemeClr val="tx1"/>
                </a:solidFill>
                <a:latin typeface="+mn-lt"/>
                <a:cs typeface="+mn-cs"/>
              </a:rPr>
              <a:t>Cluster-column chart</a:t>
            </a:r>
          </a:p>
          <a:p>
            <a:r>
              <a:rPr lang="en-US" sz="2200" dirty="0">
                <a:solidFill>
                  <a:schemeClr val="tx1"/>
                </a:solidFill>
                <a:latin typeface="+mn-lt"/>
                <a:cs typeface="+mn-cs"/>
              </a:rPr>
              <a:t>Scatter-chart matrix</a:t>
            </a:r>
          </a:p>
        </p:txBody>
      </p:sp>
      <p:pic>
        <p:nvPicPr>
          <p:cNvPr id="6" name="Picture Placeholder 8" descr="Three types of charts: comparing stacked-, clustered-, and multiple-column charts for the regional sales data for Kirkland industries. The data for all the charts are same and it follows: January, 95, 40, February, 100, 45, March, 120, 55, April, 115, 65, May, 100, 60, June, 85, 50, July, 135, 75, August, 110, 65, September, 100, 60, October, 50, 70, November, 40, 75, and December, 40, 80.&#10;Stacked-Column Chart: The horizontal axis represents months from January to December and the vertical axis represents the sales ($100s) and ranges from 0 to 200, in increments of 50. There are 12 bars with one placed over each month. Each bar of the stacked-column chart consists of two bars stacked one above the other: blue (north) and red (south). &#10;Clustered-Column Chart: The horizontal axis represents months from January to December and the vertical axis represents the sales ($100s) and ranges from 0 to 140, in increments of 20. There are 24 bars with two placed over each month. One in blue represents north and the other in red represents south. &#10;Multiple-Column Charts: This contains two bar charts, one for north and the other for south. The horizontal axes of both the charts represent months from January to December and the vertical axes of the both represent the sales ($100s) and range from 0 to 140, in increments of 20. In both the charts, there are 12 bars with one placed over each month.">
            <a:extLst>
              <a:ext uri="{FF2B5EF4-FFF2-40B4-BE49-F238E27FC236}">
                <a16:creationId xmlns:a16="http://schemas.microsoft.com/office/drawing/2014/main" id="{8EA15B4A-D2ED-BF40-8901-7C8D241850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790" t="13405" r="8515" b="7326"/>
          <a:stretch/>
        </p:blipFill>
        <p:spPr>
          <a:xfrm>
            <a:off x="4654296" y="1058745"/>
            <a:ext cx="6903720" cy="4740510"/>
          </a:xfrm>
          <a:prstGeom prst="rect">
            <a:avLst/>
          </a:prstGeom>
        </p:spPr>
      </p:pic>
      <p:sp>
        <p:nvSpPr>
          <p:cNvPr id="3" name="Slide Number Placeholder 2">
            <a:extLst>
              <a:ext uri="{FF2B5EF4-FFF2-40B4-BE49-F238E27FC236}">
                <a16:creationId xmlns:a16="http://schemas.microsoft.com/office/drawing/2014/main" id="{9176D60A-DB32-FE46-8E6E-0CEEE905F76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B43C04-6FA3-453A-9F5D-7F9B61591D06}" type="slidenum">
              <a:rPr lang="en-US" smtClean="0"/>
              <a:pPr>
                <a:spcAft>
                  <a:spcPts val="600"/>
                </a:spcAft>
              </a:pPr>
              <a:t>13</a:t>
            </a:fld>
            <a:endParaRPr lang="en-US"/>
          </a:p>
        </p:txBody>
      </p:sp>
    </p:spTree>
    <p:extLst>
      <p:ext uri="{BB962C8B-B14F-4D97-AF65-F5344CB8AC3E}">
        <p14:creationId xmlns:p14="http://schemas.microsoft.com/office/powerpoint/2010/main" val="1574429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49">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3587C97-4DF1-CD4D-9E75-77AB78AD01D5}"/>
              </a:ext>
            </a:extLst>
          </p:cNvPr>
          <p:cNvSpPr>
            <a:spLocks noGrp="1"/>
          </p:cNvSpPr>
          <p:nvPr>
            <p:ph type="title"/>
          </p:nvPr>
        </p:nvSpPr>
        <p:spPr>
          <a:xfrm>
            <a:off x="630918" y="643465"/>
            <a:ext cx="3895359" cy="1846615"/>
          </a:xfrm>
        </p:spPr>
        <p:txBody>
          <a:bodyPr vert="horz" lIns="91440" tIns="45720" rIns="91440" bIns="45720" rtlCol="0" anchor="b">
            <a:normAutofit/>
          </a:bodyPr>
          <a:lstStyle/>
          <a:p>
            <a:r>
              <a:rPr lang="en-US" sz="4600">
                <a:solidFill>
                  <a:schemeClr val="tx1"/>
                </a:solidFill>
                <a:latin typeface="+mj-lt"/>
                <a:cs typeface="+mj-cs"/>
              </a:rPr>
              <a:t>Advanced data visualization</a:t>
            </a:r>
          </a:p>
        </p:txBody>
      </p:sp>
      <p:sp>
        <p:nvSpPr>
          <p:cNvPr id="61"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1ACEF0C9-BE3D-7244-925A-889E5FB2FFF9}"/>
              </a:ext>
            </a:extLst>
          </p:cNvPr>
          <p:cNvSpPr>
            <a:spLocks noGrp="1"/>
          </p:cNvSpPr>
          <p:nvPr>
            <p:ph idx="1"/>
          </p:nvPr>
        </p:nvSpPr>
        <p:spPr>
          <a:xfrm>
            <a:off x="630936" y="2807167"/>
            <a:ext cx="3895522" cy="3386399"/>
          </a:xfrm>
        </p:spPr>
        <p:txBody>
          <a:bodyPr vert="horz" lIns="91440" tIns="45720" rIns="91440" bIns="45720" rtlCol="0">
            <a:normAutofit/>
          </a:bodyPr>
          <a:lstStyle/>
          <a:p>
            <a:r>
              <a:rPr lang="en-US" sz="2200">
                <a:solidFill>
                  <a:schemeClr val="tx1"/>
                </a:solidFill>
                <a:latin typeface="+mn-lt"/>
                <a:cs typeface="+mn-cs"/>
              </a:rPr>
              <a:t>Parallel-coordinates plot</a:t>
            </a:r>
          </a:p>
          <a:p>
            <a:r>
              <a:rPr lang="en-US" sz="2200">
                <a:solidFill>
                  <a:schemeClr val="tx1"/>
                </a:solidFill>
                <a:latin typeface="+mn-lt"/>
                <a:cs typeface="+mn-cs"/>
              </a:rPr>
              <a:t>Treemap</a:t>
            </a:r>
          </a:p>
          <a:p>
            <a:r>
              <a:rPr lang="en-US" sz="2200">
                <a:solidFill>
                  <a:schemeClr val="tx1"/>
                </a:solidFill>
                <a:latin typeface="+mn-lt"/>
                <a:cs typeface="+mn-cs"/>
              </a:rPr>
              <a:t>GIS</a:t>
            </a:r>
          </a:p>
          <a:p>
            <a:r>
              <a:rPr lang="en-US" sz="2200">
                <a:solidFill>
                  <a:schemeClr val="tx1"/>
                </a:solidFill>
                <a:latin typeface="+mn-lt"/>
                <a:cs typeface="+mn-cs"/>
              </a:rPr>
              <a:t>Data dashboard</a:t>
            </a:r>
          </a:p>
        </p:txBody>
      </p:sp>
      <p:pic>
        <p:nvPicPr>
          <p:cNvPr id="28" name="Picture 27" descr="Five graphs show data from the shift 1 of IT call center at Grogan oil. The first graph is a stacked bar chart showing the call volume for different computer related problems. Approximate data from the graph, presented in the format, hour: email, internet, software, are as follows. 8:00: 13, 7, 3. 9:00: 9, 5, 5.10:00: 7, 4, 9.11:00: 3, 2, 4. 12:00: 1, 2, 5. The second graph is a bar chart showing the time breakdown. Approximate data from the graph in percent are as follows. Email: 22, internet: 19, software: 47, and idle: 15. The third graph is a horizontal bar chart showing unresolved cases beyond 15 minutes. Approximate data from the graph, presented in the format, case number and type: minutes, are as follows. W59, internet: 20. W24, software: 170. W5, software: 280. T57, software: 340. The fourth graph is a side-by-side horizontal bar chart showing call volume by office. Approximate data from the graph, presented in the format, city: software, internet, email, are as follows. Houston: 5, 6, 7. Dallas: 16, 6, 5. Austin: 4, 9, 22. The fifth graph is a histogram showing the time to resolve a case. Approximate data from the graph, presented in the format, minutes: frequency, are as follows. Less than 1: 10, 1 to 2: 13, 2 to 3: 10, 3 to 4: 9, 4 to 5: 5, 5 to 6: 2, 6 to 7: 1, 7 to 8: 6, 8 to 10 in one minute ranges: 3, 10 to 15 in one minute ranges: 2, 15 to 16: 1, 17 to 18: 2, 21 to 23 in one minute rages: 1, and 32 plus: 2. ">
            <a:extLst>
              <a:ext uri="{FF2B5EF4-FFF2-40B4-BE49-F238E27FC236}">
                <a16:creationId xmlns:a16="http://schemas.microsoft.com/office/drawing/2014/main" id="{222AF481-1010-CA4A-AC94-CFABA69FDE47}"/>
              </a:ext>
            </a:extLst>
          </p:cNvPr>
          <p:cNvPicPr>
            <a:picLocks noChangeAspect="1"/>
          </p:cNvPicPr>
          <p:nvPr/>
        </p:nvPicPr>
        <p:blipFill>
          <a:blip r:embed="rId2"/>
          <a:stretch>
            <a:fillRect/>
          </a:stretch>
        </p:blipFill>
        <p:spPr>
          <a:xfrm>
            <a:off x="4992624" y="525015"/>
            <a:ext cx="3099816" cy="2735586"/>
          </a:xfrm>
          <a:prstGeom prst="rect">
            <a:avLst/>
          </a:prstGeom>
        </p:spPr>
      </p:pic>
      <p:pic>
        <p:nvPicPr>
          <p:cNvPr id="7" name="Picture 6" descr="Chart, radar chart&#10;&#10;Description automatically generated">
            <a:extLst>
              <a:ext uri="{FF2B5EF4-FFF2-40B4-BE49-F238E27FC236}">
                <a16:creationId xmlns:a16="http://schemas.microsoft.com/office/drawing/2014/main" id="{BBB2A184-4B1B-2448-B2A2-9BC0776D8E13}"/>
              </a:ext>
            </a:extLst>
          </p:cNvPr>
          <p:cNvPicPr>
            <a:picLocks noChangeAspect="1"/>
          </p:cNvPicPr>
          <p:nvPr/>
        </p:nvPicPr>
        <p:blipFill>
          <a:blip r:embed="rId3"/>
          <a:stretch>
            <a:fillRect/>
          </a:stretch>
        </p:blipFill>
        <p:spPr>
          <a:xfrm>
            <a:off x="8247888" y="865985"/>
            <a:ext cx="3785616" cy="1239789"/>
          </a:xfrm>
          <a:prstGeom prst="rect">
            <a:avLst/>
          </a:prstGeom>
        </p:spPr>
      </p:pic>
      <p:pic>
        <p:nvPicPr>
          <p:cNvPr id="5" name="Picture Placeholder 8" descr="An Example Treemap of SmartMoney’s Map of the Market. It consists of a page divided into 11 rectangles (market sectors) on the left and a task pane on the right. The market sectors are health care, consumer goods, financials, technology, oil &amp; gas, Apple Inc. +58.21%. AAPL last: $530.34 chg: +$195.10 (click for more details), industrials, telecommunications, utilities, basic materials, and consumer services. Each rectangle consists of rectangles and squares of different shades and sizes. The task pane consists of the following items. Color key (% change): it ranges from negative 55.6 to 55.6 percent. Negative 55.6 is shaded in red and as the percentage increases, the shade turns to grey and then to black at 0. The color changes from black to green as the percentage increases from 0 to 55.6. Below the color key is the news with 2 options, icons and none, where the option icons is selected. It is followed by, show change since, with 4 options, close, 26 weeks, 56 weeks, and YTD, where the option 56 weeks is selected. Below it is highlight top 5 with 3 options, gainers, losers, and none, where the option none is selected. The task pane also contains a find bar (name or ticker) followed by the color scheme with 2 options, red/green and blue/yellow. The option red/green is selected. ">
            <a:extLst>
              <a:ext uri="{FF2B5EF4-FFF2-40B4-BE49-F238E27FC236}">
                <a16:creationId xmlns:a16="http://schemas.microsoft.com/office/drawing/2014/main" id="{CD69F24B-FA11-9044-ABBE-5A8380D5FE72}"/>
              </a:ext>
            </a:extLst>
          </p:cNvPr>
          <p:cNvPicPr>
            <a:picLocks noChangeAspect="1"/>
          </p:cNvPicPr>
          <p:nvPr/>
        </p:nvPicPr>
        <p:blipFill rotWithShape="1">
          <a:blip r:embed="rId4">
            <a:extLst>
              <a:ext uri="{28A0092B-C50C-407E-A947-70E740481C1C}">
                <a14:useLocalDpi xmlns:a14="http://schemas.microsoft.com/office/drawing/2010/main" val="0"/>
              </a:ext>
            </a:extLst>
          </a:blip>
          <a:srcRect l="3865" t="14140" r="4348" b="8906"/>
          <a:stretch/>
        </p:blipFill>
        <p:spPr>
          <a:xfrm>
            <a:off x="4992624" y="4127168"/>
            <a:ext cx="3099816" cy="1734751"/>
          </a:xfrm>
          <a:prstGeom prst="rect">
            <a:avLst/>
          </a:prstGeom>
        </p:spPr>
      </p:pic>
      <p:pic>
        <p:nvPicPr>
          <p:cNvPr id="6" name="Picture Placeholder 8" descr="GIS chart for Cincinnati zoo member data shows Cincinnati, Ohio, metropolitan area. The high concentration of zoo members are in cities of Mason, Hamilton, around Florence, Loveland, Sherwood, Delhi, and Edgewood. The next level of concentration of zoo members are in and around cities of Bitler, Fairfield, South Lebanon, Landen, White Oak, Dent, Cheviot, Woodlawn, Montgomery, Lockland, Madeira, Hill, Mulberry, Batavia, Forestville, and Independence. The last level of concentration of zoo members are in and around cities of Oxford, Harrison, Miami Heights, Bright, Greendale, Hebron, Burlington, Boone, Groesbeck, Norwood, Covington, Cold Spring, Alexandria, Goshen, New Richmond, and Bethel. ">
            <a:extLst>
              <a:ext uri="{FF2B5EF4-FFF2-40B4-BE49-F238E27FC236}">
                <a16:creationId xmlns:a16="http://schemas.microsoft.com/office/drawing/2014/main" id="{3857F530-565F-9B4A-A3B8-8FDD80861FA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24" t="9180" r="2173" b="5599"/>
          <a:stretch/>
        </p:blipFill>
        <p:spPr>
          <a:xfrm>
            <a:off x="8247888" y="3140019"/>
            <a:ext cx="3785616" cy="2885286"/>
          </a:xfrm>
          <a:prstGeom prst="rect">
            <a:avLst/>
          </a:prstGeom>
        </p:spPr>
      </p:pic>
      <p:sp>
        <p:nvSpPr>
          <p:cNvPr id="3" name="Slide Number Placeholder 2">
            <a:extLst>
              <a:ext uri="{FF2B5EF4-FFF2-40B4-BE49-F238E27FC236}">
                <a16:creationId xmlns:a16="http://schemas.microsoft.com/office/drawing/2014/main" id="{709F3225-98A3-6E48-815D-7134CFE5707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B43C04-6FA3-453A-9F5D-7F9B61591D06}" type="slidenum">
              <a:rPr lang="en-US"/>
              <a:pPr>
                <a:spcAft>
                  <a:spcPts val="600"/>
                </a:spcAft>
              </a:pPr>
              <a:t>14</a:t>
            </a:fld>
            <a:endParaRPr lang="en-US"/>
          </a:p>
        </p:txBody>
      </p:sp>
    </p:spTree>
    <p:extLst>
      <p:ext uri="{BB962C8B-B14F-4D97-AF65-F5344CB8AC3E}">
        <p14:creationId xmlns:p14="http://schemas.microsoft.com/office/powerpoint/2010/main" val="242964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2DBC-26D0-2940-BA5A-07457832A074}"/>
              </a:ext>
            </a:extLst>
          </p:cNvPr>
          <p:cNvSpPr>
            <a:spLocks noGrp="1"/>
          </p:cNvSpPr>
          <p:nvPr>
            <p:ph type="title"/>
          </p:nvPr>
        </p:nvSpPr>
        <p:spPr>
          <a:xfrm>
            <a:off x="2103120" y="511000"/>
            <a:ext cx="9445793" cy="708301"/>
          </a:xfrm>
        </p:spPr>
        <p:txBody>
          <a:bodyPr/>
          <a:lstStyle/>
          <a:p>
            <a:r>
              <a:rPr lang="en-US" dirty="0"/>
              <a:t>Usage of data visualization</a:t>
            </a:r>
          </a:p>
        </p:txBody>
      </p:sp>
      <p:sp>
        <p:nvSpPr>
          <p:cNvPr id="3" name="Content Placeholder 2">
            <a:extLst>
              <a:ext uri="{FF2B5EF4-FFF2-40B4-BE49-F238E27FC236}">
                <a16:creationId xmlns:a16="http://schemas.microsoft.com/office/drawing/2014/main" id="{69FC8D77-EEEA-5845-9750-FEAD576344C4}"/>
              </a:ext>
            </a:extLst>
          </p:cNvPr>
          <p:cNvSpPr>
            <a:spLocks noGrp="1"/>
          </p:cNvSpPr>
          <p:nvPr>
            <p:ph idx="1"/>
          </p:nvPr>
        </p:nvSpPr>
        <p:spPr/>
        <p:txBody>
          <a:bodyPr/>
          <a:lstStyle/>
          <a:p>
            <a:r>
              <a:rPr lang="en-US" dirty="0"/>
              <a:t>Data visualization is very helpful for identifying data errors and outliers, e.g., boxplot and scatter plot</a:t>
            </a:r>
          </a:p>
          <a:p>
            <a:r>
              <a:rPr lang="en-US" dirty="0"/>
              <a:t>It can also be used to reveal the relationships and the trends.</a:t>
            </a:r>
          </a:p>
          <a:p>
            <a:r>
              <a:rPr lang="en-US" dirty="0"/>
              <a:t>It is more intuitive for decision makers to understand the data.</a:t>
            </a:r>
          </a:p>
          <a:p>
            <a:endParaRPr lang="en-US" dirty="0"/>
          </a:p>
        </p:txBody>
      </p:sp>
      <p:sp>
        <p:nvSpPr>
          <p:cNvPr id="4" name="Slide Number Placeholder 3">
            <a:extLst>
              <a:ext uri="{FF2B5EF4-FFF2-40B4-BE49-F238E27FC236}">
                <a16:creationId xmlns:a16="http://schemas.microsoft.com/office/drawing/2014/main" id="{AABEBA14-6607-CF48-B15B-B9C8DCC9FDFA}"/>
              </a:ext>
            </a:extLst>
          </p:cNvPr>
          <p:cNvSpPr>
            <a:spLocks noGrp="1"/>
          </p:cNvSpPr>
          <p:nvPr>
            <p:ph type="sldNum" sz="quarter" idx="12"/>
          </p:nvPr>
        </p:nvSpPr>
        <p:spPr/>
        <p:txBody>
          <a:bodyPr/>
          <a:lstStyle/>
          <a:p>
            <a:fld id="{5EB43C04-6FA3-453A-9F5D-7F9B61591D06}" type="slidenum">
              <a:rPr lang="en-US" smtClean="0"/>
              <a:t>2</a:t>
            </a:fld>
            <a:endParaRPr lang="en-US"/>
          </a:p>
        </p:txBody>
      </p:sp>
    </p:spTree>
    <p:extLst>
      <p:ext uri="{BB962C8B-B14F-4D97-AF65-F5344CB8AC3E}">
        <p14:creationId xmlns:p14="http://schemas.microsoft.com/office/powerpoint/2010/main" val="418273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6318C6B-5AD9-DA4E-A8EA-975062F6E97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ctr">
              <a:spcAft>
                <a:spcPts val="600"/>
              </a:spcAft>
            </a:pPr>
            <a:fld id="{5EB43C04-6FA3-453A-9F5D-7F9B61591D06}" type="slidenum">
              <a:rPr lang="en-US" smtClean="0"/>
              <a:pPr algn="ctr">
                <a:spcAft>
                  <a:spcPts val="600"/>
                </a:spcAft>
              </a:pPr>
              <a:t>3</a:t>
            </a:fld>
            <a:endParaRPr lang="en-US"/>
          </a:p>
        </p:txBody>
      </p:sp>
      <p:sp>
        <p:nvSpPr>
          <p:cNvPr id="9" name="Slide Number Placeholder 3">
            <a:extLst>
              <a:ext uri="{FF2B5EF4-FFF2-40B4-BE49-F238E27FC236}">
                <a16:creationId xmlns:a16="http://schemas.microsoft.com/office/drawing/2014/main" id="{F1B2A9B8-1962-8741-A1FF-DDBEEABD396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EB43C04-6FA3-453A-9F5D-7F9B61591D06}" type="slidenum">
              <a:rPr lang="en-US" smtClean="0"/>
              <a:pPr algn="ctr"/>
              <a:t>3</a:t>
            </a:fld>
            <a:endParaRPr lang="en-US"/>
          </a:p>
        </p:txBody>
      </p:sp>
      <p:pic>
        <p:nvPicPr>
          <p:cNvPr id="10" name="Picture 2" descr="Messy Pie Chart">
            <a:extLst>
              <a:ext uri="{FF2B5EF4-FFF2-40B4-BE49-F238E27FC236}">
                <a16:creationId xmlns:a16="http://schemas.microsoft.com/office/drawing/2014/main" id="{D0172FEB-C3C0-0B40-B47C-20C8B0688D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96419" y="2108008"/>
            <a:ext cx="5196181" cy="36129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E14D7635-1DA7-3C41-80C2-BFD7B8EDA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327" y="1889957"/>
            <a:ext cx="6007254" cy="38310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Bad Heat Map">
            <a:extLst>
              <a:ext uri="{FF2B5EF4-FFF2-40B4-BE49-F238E27FC236}">
                <a16:creationId xmlns:a16="http://schemas.microsoft.com/office/drawing/2014/main" id="{6983D3D1-5F8F-244C-84AD-224559A2D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0673" y="2089226"/>
            <a:ext cx="8322562" cy="38310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3D Chart">
            <a:extLst>
              <a:ext uri="{FF2B5EF4-FFF2-40B4-BE49-F238E27FC236}">
                <a16:creationId xmlns:a16="http://schemas.microsoft.com/office/drawing/2014/main" id="{47FC2111-747B-9148-9007-4D87B4221C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6429" y="744944"/>
            <a:ext cx="6587783" cy="51659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Truncated Axis Chart">
            <a:extLst>
              <a:ext uri="{FF2B5EF4-FFF2-40B4-BE49-F238E27FC236}">
                <a16:creationId xmlns:a16="http://schemas.microsoft.com/office/drawing/2014/main" id="{142E77C9-B960-0C4B-8324-448A30E8B7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8948" y="648197"/>
            <a:ext cx="7380043" cy="46029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Dual Axes Chart">
            <a:extLst>
              <a:ext uri="{FF2B5EF4-FFF2-40B4-BE49-F238E27FC236}">
                <a16:creationId xmlns:a16="http://schemas.microsoft.com/office/drawing/2014/main" id="{65321DEA-DDB0-8547-B6F2-93A415D7FF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3661" y="605411"/>
            <a:ext cx="8782342" cy="4688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Proper Heat Map">
            <a:extLst>
              <a:ext uri="{FF2B5EF4-FFF2-40B4-BE49-F238E27FC236}">
                <a16:creationId xmlns:a16="http://schemas.microsoft.com/office/drawing/2014/main" id="{C9268EC1-C1D0-1749-A36B-CC0BFFC594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7530" y="195490"/>
            <a:ext cx="5095394" cy="65356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Bar Chart in Custom Charts">
            <a:extLst>
              <a:ext uri="{FF2B5EF4-FFF2-40B4-BE49-F238E27FC236}">
                <a16:creationId xmlns:a16="http://schemas.microsoft.com/office/drawing/2014/main" id="{FB34132F-BDB5-6C46-A587-CFA4F907DB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6362" y="322669"/>
            <a:ext cx="7150100" cy="6159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James Bond Movies Chart">
            <a:extLst>
              <a:ext uri="{FF2B5EF4-FFF2-40B4-BE49-F238E27FC236}">
                <a16:creationId xmlns:a16="http://schemas.microsoft.com/office/drawing/2014/main" id="{3BA4C689-D748-A545-BB56-D300399E93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9516" y="840713"/>
            <a:ext cx="8128000" cy="504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41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xit" presetSubtype="12" fill="hold" nodeType="clickEffect">
                                  <p:stCondLst>
                                    <p:cond delay="0"/>
                                  </p:stCondLst>
                                  <p:childTnLst>
                                    <p:animEffect transition="out" filter="strips(downLeft)">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xit" presetSubtype="12" fill="hold" nodeType="clickEffect">
                                  <p:stCondLst>
                                    <p:cond delay="0"/>
                                  </p:stCondLst>
                                  <p:childTnLst>
                                    <p:animEffect transition="out" filter="strips(down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xit" presetSubtype="12" fill="hold" nodeType="clickEffect">
                                  <p:stCondLst>
                                    <p:cond delay="0"/>
                                  </p:stCondLst>
                                  <p:childTnLst>
                                    <p:animEffect transition="out" filter="strips(downLeft)">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randombar(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xit" presetSubtype="12" fill="hold" nodeType="clickEffect">
                                  <p:stCondLst>
                                    <p:cond delay="0"/>
                                  </p:stCondLst>
                                  <p:childTnLst>
                                    <p:animEffect transition="out" filter="strips(downLeft)">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randombar(horizont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xit" presetSubtype="12" fill="hold" nodeType="clickEffect">
                                  <p:stCondLst>
                                    <p:cond delay="0"/>
                                  </p:stCondLst>
                                  <p:childTnLst>
                                    <p:animEffect transition="out" filter="strips(downLeft)">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randombar(horizont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xit" presetSubtype="12" fill="hold" nodeType="clickEffect">
                                  <p:stCondLst>
                                    <p:cond delay="0"/>
                                  </p:stCondLst>
                                  <p:childTnLst>
                                    <p:animEffect transition="out" filter="strips(downLeft)">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randombar(horizontal)">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xit" presetSubtype="12" fill="hold" nodeType="clickEffect">
                                  <p:stCondLst>
                                    <p:cond delay="0"/>
                                  </p:stCondLst>
                                  <p:childTnLst>
                                    <p:animEffect transition="out" filter="strips(downLeft)">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randombar(horizontal)">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xit" presetSubtype="12" fill="hold" nodeType="clickEffect">
                                  <p:stCondLst>
                                    <p:cond delay="0"/>
                                  </p:stCondLst>
                                  <p:childTnLst>
                                    <p:animEffect transition="out" filter="strips(downLeft)">
                                      <p:cBhvr>
                                        <p:cTn id="81" dur="500"/>
                                        <p:tgtEl>
                                          <p:spTgt spid="15"/>
                                        </p:tgtEl>
                                      </p:cBhvr>
                                    </p:animEffect>
                                    <p:set>
                                      <p:cBhvr>
                                        <p:cTn id="82" dur="1" fill="hold">
                                          <p:stCondLst>
                                            <p:cond delay="499"/>
                                          </p:stCondLst>
                                        </p:cTn>
                                        <p:tgtEl>
                                          <p:spTgt spid="1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randombar(horizontal)">
                                      <p:cBhvr>
                                        <p:cTn id="8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FA7D6-C656-174E-82C4-4255D713192E}"/>
              </a:ext>
            </a:extLst>
          </p:cNvPr>
          <p:cNvSpPr>
            <a:spLocks noGrp="1"/>
          </p:cNvSpPr>
          <p:nvPr>
            <p:ph type="title"/>
          </p:nvPr>
        </p:nvSpPr>
        <p:spPr>
          <a:xfrm>
            <a:off x="2103120" y="511000"/>
            <a:ext cx="9445793" cy="708301"/>
          </a:xfrm>
        </p:spPr>
        <p:txBody>
          <a:bodyPr/>
          <a:lstStyle/>
          <a:p>
            <a:r>
              <a:rPr lang="en-US" dirty="0"/>
              <a:t>Effective design techniques</a:t>
            </a:r>
          </a:p>
        </p:txBody>
      </p:sp>
      <p:sp>
        <p:nvSpPr>
          <p:cNvPr id="3" name="Content Placeholder 2">
            <a:extLst>
              <a:ext uri="{FF2B5EF4-FFF2-40B4-BE49-F238E27FC236}">
                <a16:creationId xmlns:a16="http://schemas.microsoft.com/office/drawing/2014/main" id="{3FCB70D3-97E9-E54A-B0FC-8C31DE8ED2A9}"/>
              </a:ext>
            </a:extLst>
          </p:cNvPr>
          <p:cNvSpPr>
            <a:spLocks noGrp="1"/>
          </p:cNvSpPr>
          <p:nvPr>
            <p:ph idx="1"/>
          </p:nvPr>
        </p:nvSpPr>
        <p:spPr/>
        <p:txBody>
          <a:bodyPr/>
          <a:lstStyle/>
          <a:p>
            <a:r>
              <a:rPr lang="en-US" dirty="0">
                <a:solidFill>
                  <a:srgbClr val="EC6C44"/>
                </a:solidFill>
              </a:rPr>
              <a:t>Data-ink ratio:</a:t>
            </a:r>
            <a:r>
              <a:rPr lang="en-US" dirty="0"/>
              <a:t> Measures the proportion of “data-ink” to the total amount of ink used in a table or chart. - Edward R. Tufte</a:t>
            </a:r>
          </a:p>
          <a:p>
            <a:r>
              <a:rPr lang="en-US" dirty="0">
                <a:solidFill>
                  <a:srgbClr val="EC6C44"/>
                </a:solidFill>
              </a:rPr>
              <a:t>Data-ink:</a:t>
            </a:r>
            <a:r>
              <a:rPr lang="en-US" dirty="0"/>
              <a:t> Ink used in a table or chart that is necessary to convey the meaning of the data to the audience.</a:t>
            </a:r>
          </a:p>
          <a:p>
            <a:r>
              <a:rPr lang="en-US" dirty="0">
                <a:solidFill>
                  <a:srgbClr val="EC6C44"/>
                </a:solidFill>
              </a:rPr>
              <a:t>Non-data-ink:</a:t>
            </a:r>
            <a:r>
              <a:rPr lang="en-US" dirty="0"/>
              <a:t> Ink used in a table or chart that serves no useful purpose in conveying the data to the audience.</a:t>
            </a:r>
          </a:p>
          <a:p>
            <a:endParaRPr lang="en-US" dirty="0"/>
          </a:p>
        </p:txBody>
      </p:sp>
      <p:sp>
        <p:nvSpPr>
          <p:cNvPr id="4" name="Slide Number Placeholder 3">
            <a:extLst>
              <a:ext uri="{FF2B5EF4-FFF2-40B4-BE49-F238E27FC236}">
                <a16:creationId xmlns:a16="http://schemas.microsoft.com/office/drawing/2014/main" id="{1CFA494C-9628-144E-B693-5CD5E9F4D85C}"/>
              </a:ext>
            </a:extLst>
          </p:cNvPr>
          <p:cNvSpPr>
            <a:spLocks noGrp="1"/>
          </p:cNvSpPr>
          <p:nvPr>
            <p:ph type="sldNum" sz="quarter" idx="12"/>
          </p:nvPr>
        </p:nvSpPr>
        <p:spPr/>
        <p:txBody>
          <a:bodyPr/>
          <a:lstStyle/>
          <a:p>
            <a:fld id="{5EB43C04-6FA3-453A-9F5D-7F9B61591D06}" type="slidenum">
              <a:rPr lang="en-US" smtClean="0"/>
              <a:t>4</a:t>
            </a:fld>
            <a:endParaRPr lang="en-US"/>
          </a:p>
        </p:txBody>
      </p:sp>
    </p:spTree>
    <p:extLst>
      <p:ext uri="{BB962C8B-B14F-4D97-AF65-F5344CB8AC3E}">
        <p14:creationId xmlns:p14="http://schemas.microsoft.com/office/powerpoint/2010/main" val="4193717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03272-8DFB-3E41-B080-2B8098237C21}"/>
              </a:ext>
            </a:extLst>
          </p:cNvPr>
          <p:cNvSpPr>
            <a:spLocks noGrp="1"/>
          </p:cNvSpPr>
          <p:nvPr>
            <p:ph type="title"/>
          </p:nvPr>
        </p:nvSpPr>
        <p:spPr>
          <a:xfrm>
            <a:off x="2103120" y="511000"/>
            <a:ext cx="9445793" cy="708301"/>
          </a:xfrm>
        </p:spPr>
        <p:txBody>
          <a:bodyPr/>
          <a:lstStyle/>
          <a:p>
            <a:r>
              <a:rPr lang="en-US" dirty="0"/>
              <a:t>Increasing data-ink ratio</a:t>
            </a:r>
          </a:p>
        </p:txBody>
      </p:sp>
      <p:sp>
        <p:nvSpPr>
          <p:cNvPr id="4" name="Slide Number Placeholder 3">
            <a:extLst>
              <a:ext uri="{FF2B5EF4-FFF2-40B4-BE49-F238E27FC236}">
                <a16:creationId xmlns:a16="http://schemas.microsoft.com/office/drawing/2014/main" id="{CD3F4CD5-B40B-FA40-B84E-E7E9B3E8D845}"/>
              </a:ext>
            </a:extLst>
          </p:cNvPr>
          <p:cNvSpPr>
            <a:spLocks noGrp="1"/>
          </p:cNvSpPr>
          <p:nvPr>
            <p:ph type="sldNum" sz="quarter" idx="12"/>
          </p:nvPr>
        </p:nvSpPr>
        <p:spPr/>
        <p:txBody>
          <a:bodyPr/>
          <a:lstStyle/>
          <a:p>
            <a:fld id="{5EB43C04-6FA3-453A-9F5D-7F9B61591D06}" type="slidenum">
              <a:rPr lang="en-US" smtClean="0"/>
              <a:t>5</a:t>
            </a:fld>
            <a:endParaRPr lang="en-US"/>
          </a:p>
        </p:txBody>
      </p:sp>
      <p:graphicFrame>
        <p:nvGraphicFramePr>
          <p:cNvPr id="5" name="Table Placeholder 8">
            <a:extLst>
              <a:ext uri="{FF2B5EF4-FFF2-40B4-BE49-F238E27FC236}">
                <a16:creationId xmlns:a16="http://schemas.microsoft.com/office/drawing/2014/main" id="{B5A2FDE9-858B-E341-8399-769828F79DC3}"/>
              </a:ext>
            </a:extLst>
          </p:cNvPr>
          <p:cNvGraphicFramePr>
            <a:graphicFrameLocks/>
          </p:cNvGraphicFramePr>
          <p:nvPr>
            <p:extLst>
              <p:ext uri="{D42A27DB-BD31-4B8C-83A1-F6EECF244321}">
                <p14:modId xmlns:p14="http://schemas.microsoft.com/office/powerpoint/2010/main" val="2865682649"/>
              </p:ext>
            </p:extLst>
          </p:nvPr>
        </p:nvGraphicFramePr>
        <p:xfrm>
          <a:off x="696350" y="1983899"/>
          <a:ext cx="5198012" cy="4079240"/>
        </p:xfrm>
        <a:graphic>
          <a:graphicData uri="http://schemas.openxmlformats.org/drawingml/2006/table">
            <a:tbl>
              <a:tblPr firstRow="1" bandRow="1">
                <a:tableStyleId>{5940675A-B579-460E-94D1-54222C63F5DA}</a:tableStyleId>
              </a:tblPr>
              <a:tblGrid>
                <a:gridCol w="1299503">
                  <a:extLst>
                    <a:ext uri="{9D8B030D-6E8A-4147-A177-3AD203B41FA5}">
                      <a16:colId xmlns:a16="http://schemas.microsoft.com/office/drawing/2014/main" val="3814103242"/>
                    </a:ext>
                  </a:extLst>
                </a:gridCol>
                <a:gridCol w="1299503">
                  <a:extLst>
                    <a:ext uri="{9D8B030D-6E8A-4147-A177-3AD203B41FA5}">
                      <a16:colId xmlns:a16="http://schemas.microsoft.com/office/drawing/2014/main" val="222790880"/>
                    </a:ext>
                  </a:extLst>
                </a:gridCol>
                <a:gridCol w="1299503">
                  <a:extLst>
                    <a:ext uri="{9D8B030D-6E8A-4147-A177-3AD203B41FA5}">
                      <a16:colId xmlns:a16="http://schemas.microsoft.com/office/drawing/2014/main" val="1123283807"/>
                    </a:ext>
                  </a:extLst>
                </a:gridCol>
                <a:gridCol w="1299503">
                  <a:extLst>
                    <a:ext uri="{9D8B030D-6E8A-4147-A177-3AD203B41FA5}">
                      <a16:colId xmlns:a16="http://schemas.microsoft.com/office/drawing/2014/main" val="1914312266"/>
                    </a:ext>
                  </a:extLst>
                </a:gridCol>
              </a:tblGrid>
              <a:tr h="370840">
                <a:tc>
                  <a:txBody>
                    <a:bodyPr/>
                    <a:lstStyle/>
                    <a:p>
                      <a:pPr algn="ctr"/>
                      <a:r>
                        <a:rPr lang="en-US" b="1" dirty="0"/>
                        <a:t>Day</a:t>
                      </a:r>
                    </a:p>
                  </a:txBody>
                  <a:tcPr marL="127087" marR="127087"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Sales</a:t>
                      </a:r>
                    </a:p>
                  </a:txBody>
                  <a:tcPr marL="127087" marR="127087"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Day</a:t>
                      </a:r>
                    </a:p>
                  </a:txBody>
                  <a:tcPr marL="127087" marR="127087"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Sales</a:t>
                      </a:r>
                    </a:p>
                  </a:txBody>
                  <a:tcPr marL="127087" marR="127087"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06127"/>
                  </a:ext>
                </a:extLst>
              </a:tr>
              <a:tr h="370840">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150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170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8045637"/>
                  </a:ext>
                </a:extLst>
              </a:tr>
              <a:tr h="370840">
                <a:tc>
                  <a:txBody>
                    <a:bodyPr/>
                    <a:lstStyle/>
                    <a:p>
                      <a:pPr marL="0" marR="0" algn="ctr">
                        <a:lnSpc>
                          <a:spcPct val="107000"/>
                        </a:lnSpc>
                        <a:spcBef>
                          <a:spcPts val="0"/>
                        </a:spcBef>
                        <a:spcAft>
                          <a:spcPts val="0"/>
                        </a:spcAft>
                      </a:pPr>
                      <a:r>
                        <a:rPr lang="en-US" sz="1800">
                          <a:solidFill>
                            <a:srgbClr val="000000"/>
                          </a:solidFill>
                          <a:effectLst/>
                          <a:latin typeface="AvenirLTStd-Book"/>
                          <a:ea typeface="Calibri" panose="020F0502020204030204" pitchFamily="34" charset="0"/>
                          <a:cs typeface="AvenirLTStd-Book"/>
                        </a:rPr>
                        <a:t>2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170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160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3810353"/>
                  </a:ext>
                </a:extLst>
              </a:tr>
              <a:tr h="370840">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3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solidFill>
                            <a:srgbClr val="000000"/>
                          </a:solidFill>
                          <a:effectLst/>
                          <a:latin typeface="AvenirLTStd-Book"/>
                          <a:ea typeface="Calibri" panose="020F0502020204030204" pitchFamily="34" charset="0"/>
                          <a:cs typeface="AvenirLTStd-Book"/>
                        </a:rPr>
                        <a:t>140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solidFill>
                            <a:srgbClr val="000000"/>
                          </a:solidFill>
                          <a:effectLst/>
                          <a:latin typeface="AvenirLTStd-Book"/>
                          <a:ea typeface="Calibri" panose="020F0502020204030204" pitchFamily="34" charset="0"/>
                          <a:cs typeface="AvenirLTStd-Book"/>
                        </a:rPr>
                        <a:t>13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solidFill>
                            <a:srgbClr val="000000"/>
                          </a:solidFill>
                          <a:effectLst/>
                          <a:latin typeface="AvenirLTStd-Book"/>
                          <a:ea typeface="Calibri" panose="020F0502020204030204" pitchFamily="34" charset="0"/>
                          <a:cs typeface="AvenirLTStd-Book"/>
                        </a:rPr>
                        <a:t>290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6566240"/>
                  </a:ext>
                </a:extLst>
              </a:tr>
              <a:tr h="370840">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150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solidFill>
                            <a:srgbClr val="000000"/>
                          </a:solidFill>
                          <a:effectLst/>
                          <a:latin typeface="AvenirLTStd-Book"/>
                          <a:ea typeface="Calibri" panose="020F0502020204030204" pitchFamily="34" charset="0"/>
                          <a:cs typeface="AvenirLTStd-Book"/>
                        </a:rPr>
                        <a:t>14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298337"/>
                  </a:ext>
                </a:extLst>
              </a:tr>
              <a:tr h="370840">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180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3033263"/>
                  </a:ext>
                </a:extLst>
              </a:tr>
              <a:tr h="370840">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180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892042"/>
                  </a:ext>
                </a:extLst>
              </a:tr>
              <a:tr h="370840">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210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90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2647908"/>
                  </a:ext>
                </a:extLst>
              </a:tr>
              <a:tr h="370840">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230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140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7659390"/>
                  </a:ext>
                </a:extLst>
              </a:tr>
              <a:tr h="370840">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140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329071"/>
                  </a:ext>
                </a:extLst>
              </a:tr>
              <a:tr h="370840">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8957157"/>
                  </a:ext>
                </a:extLst>
              </a:tr>
            </a:tbl>
          </a:graphicData>
        </a:graphic>
      </p:graphicFrame>
      <p:pic>
        <p:nvPicPr>
          <p:cNvPr id="6" name="Picture 5" descr="The line graph of scarf sales by day is plotted for number of sales versus day. The results are as follows. Day 1, 150. Day 2, 170. Day 3, 140. Day 4, 150. Day 5, 180. Day 6, 180. Day 7, 210. Day 8, 230. Day 9, 140. Day 10, 200. Day 11, 170. Day 12, 160. Day 13, 290. Day 14, 200. Day 15, 210. Day 16, 110. Day 17, 90. Day 18, 140. Day 19, 150. Day 20, 230. All values are approximated.">
            <a:extLst>
              <a:ext uri="{FF2B5EF4-FFF2-40B4-BE49-F238E27FC236}">
                <a16:creationId xmlns:a16="http://schemas.microsoft.com/office/drawing/2014/main" id="{0DCE65F1-623A-214B-9C80-3765DDFAD5D2}"/>
              </a:ext>
            </a:extLst>
          </p:cNvPr>
          <p:cNvPicPr>
            <a:picLocks noChangeAspect="1"/>
          </p:cNvPicPr>
          <p:nvPr/>
        </p:nvPicPr>
        <p:blipFill>
          <a:blip r:embed="rId2"/>
          <a:stretch>
            <a:fillRect/>
          </a:stretch>
        </p:blipFill>
        <p:spPr>
          <a:xfrm>
            <a:off x="6096000" y="2236763"/>
            <a:ext cx="6018034" cy="3305871"/>
          </a:xfrm>
          <a:prstGeom prst="rect">
            <a:avLst/>
          </a:prstGeom>
        </p:spPr>
      </p:pic>
    </p:spTree>
    <p:extLst>
      <p:ext uri="{BB962C8B-B14F-4D97-AF65-F5344CB8AC3E}">
        <p14:creationId xmlns:p14="http://schemas.microsoft.com/office/powerpoint/2010/main" val="414461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1E1D8F-12E8-DE4E-8B02-CDD12EF29926}"/>
              </a:ext>
            </a:extLst>
          </p:cNvPr>
          <p:cNvSpPr>
            <a:spLocks noGrp="1"/>
          </p:cNvSpPr>
          <p:nvPr>
            <p:ph type="sldNum" sz="quarter" idx="12"/>
          </p:nvPr>
        </p:nvSpPr>
        <p:spPr/>
        <p:txBody>
          <a:bodyPr/>
          <a:lstStyle/>
          <a:p>
            <a:fld id="{5EB43C04-6FA3-453A-9F5D-7F9B61591D06}" type="slidenum">
              <a:rPr lang="en-US" smtClean="0"/>
              <a:t>6</a:t>
            </a:fld>
            <a:endParaRPr lang="en-US"/>
          </a:p>
        </p:txBody>
      </p:sp>
      <p:sp>
        <p:nvSpPr>
          <p:cNvPr id="4" name="Title 3">
            <a:extLst>
              <a:ext uri="{FF2B5EF4-FFF2-40B4-BE49-F238E27FC236}">
                <a16:creationId xmlns:a16="http://schemas.microsoft.com/office/drawing/2014/main" id="{FF8CB7A0-80FB-9E48-A430-332EB1304A0B}"/>
              </a:ext>
            </a:extLst>
          </p:cNvPr>
          <p:cNvSpPr>
            <a:spLocks noGrp="1"/>
          </p:cNvSpPr>
          <p:nvPr>
            <p:ph type="title"/>
          </p:nvPr>
        </p:nvSpPr>
        <p:spPr/>
        <p:txBody>
          <a:bodyPr/>
          <a:lstStyle/>
          <a:p>
            <a:r>
              <a:rPr lang="en-US" dirty="0"/>
              <a:t>Increasing data-ink ratio</a:t>
            </a:r>
          </a:p>
        </p:txBody>
      </p:sp>
      <p:graphicFrame>
        <p:nvGraphicFramePr>
          <p:cNvPr id="5" name="Table Placeholder 8">
            <a:extLst>
              <a:ext uri="{FF2B5EF4-FFF2-40B4-BE49-F238E27FC236}">
                <a16:creationId xmlns:a16="http://schemas.microsoft.com/office/drawing/2014/main" id="{F43D2C9F-FFF8-BB48-808D-8A91FA97AFC8}"/>
              </a:ext>
            </a:extLst>
          </p:cNvPr>
          <p:cNvGraphicFramePr>
            <a:graphicFrameLocks/>
          </p:cNvGraphicFramePr>
          <p:nvPr>
            <p:extLst>
              <p:ext uri="{D42A27DB-BD31-4B8C-83A1-F6EECF244321}">
                <p14:modId xmlns:p14="http://schemas.microsoft.com/office/powerpoint/2010/main" val="18890267"/>
              </p:ext>
            </p:extLst>
          </p:nvPr>
        </p:nvGraphicFramePr>
        <p:xfrm>
          <a:off x="763326" y="1771230"/>
          <a:ext cx="4882100" cy="3887418"/>
        </p:xfrm>
        <a:graphic>
          <a:graphicData uri="http://schemas.openxmlformats.org/drawingml/2006/table">
            <a:tbl>
              <a:tblPr firstRow="1" bandRow="1">
                <a:tableStyleId>{5940675A-B579-460E-94D1-54222C63F5DA}</a:tableStyleId>
              </a:tblPr>
              <a:tblGrid>
                <a:gridCol w="1220525">
                  <a:extLst>
                    <a:ext uri="{9D8B030D-6E8A-4147-A177-3AD203B41FA5}">
                      <a16:colId xmlns:a16="http://schemas.microsoft.com/office/drawing/2014/main" val="3814103242"/>
                    </a:ext>
                  </a:extLst>
                </a:gridCol>
                <a:gridCol w="1220525">
                  <a:extLst>
                    <a:ext uri="{9D8B030D-6E8A-4147-A177-3AD203B41FA5}">
                      <a16:colId xmlns:a16="http://schemas.microsoft.com/office/drawing/2014/main" val="222790880"/>
                    </a:ext>
                  </a:extLst>
                </a:gridCol>
                <a:gridCol w="1220525">
                  <a:extLst>
                    <a:ext uri="{9D8B030D-6E8A-4147-A177-3AD203B41FA5}">
                      <a16:colId xmlns:a16="http://schemas.microsoft.com/office/drawing/2014/main" val="1123283807"/>
                    </a:ext>
                  </a:extLst>
                </a:gridCol>
                <a:gridCol w="1220525">
                  <a:extLst>
                    <a:ext uri="{9D8B030D-6E8A-4147-A177-3AD203B41FA5}">
                      <a16:colId xmlns:a16="http://schemas.microsoft.com/office/drawing/2014/main" val="1914312266"/>
                    </a:ext>
                  </a:extLst>
                </a:gridCol>
              </a:tblGrid>
              <a:tr h="448458">
                <a:tc>
                  <a:txBody>
                    <a:bodyPr/>
                    <a:lstStyle/>
                    <a:p>
                      <a:pPr algn="ctr"/>
                      <a:r>
                        <a:rPr lang="en-US" b="1" dirty="0"/>
                        <a:t>Day</a:t>
                      </a:r>
                    </a:p>
                  </a:txBody>
                  <a:tcPr marL="127087" marR="127087" anchor="b">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Sales</a:t>
                      </a:r>
                    </a:p>
                  </a:txBody>
                  <a:tcPr marL="127087" marR="127087" anchor="b">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Day</a:t>
                      </a:r>
                    </a:p>
                  </a:txBody>
                  <a:tcPr marL="127087" marR="127087" anchor="b">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Sales</a:t>
                      </a:r>
                    </a:p>
                  </a:txBody>
                  <a:tcPr marL="127087" marR="127087" anchor="b">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006127"/>
                  </a:ext>
                </a:extLst>
              </a:tr>
              <a:tr h="343896">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150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170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8045637"/>
                  </a:ext>
                </a:extLst>
              </a:tr>
              <a:tr h="343896">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170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160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3810353"/>
                  </a:ext>
                </a:extLst>
              </a:tr>
              <a:tr h="343896">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3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140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13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a:solidFill>
                            <a:srgbClr val="000000"/>
                          </a:solidFill>
                          <a:effectLst/>
                          <a:latin typeface="AvenirLTStd-Book"/>
                          <a:ea typeface="Calibri" panose="020F0502020204030204" pitchFamily="34" charset="0"/>
                          <a:cs typeface="AvenirLTStd-Book"/>
                        </a:rPr>
                        <a:t>290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6566240"/>
                  </a:ext>
                </a:extLst>
              </a:tr>
              <a:tr h="343896">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150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0298337"/>
                  </a:ext>
                </a:extLst>
              </a:tr>
              <a:tr h="343896">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180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3033263"/>
                  </a:ext>
                </a:extLst>
              </a:tr>
              <a:tr h="343896">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180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7892042"/>
                  </a:ext>
                </a:extLst>
              </a:tr>
              <a:tr h="343896">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210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90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2647908"/>
                  </a:ext>
                </a:extLst>
              </a:tr>
              <a:tr h="343896">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230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140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59390"/>
                  </a:ext>
                </a:extLst>
              </a:tr>
              <a:tr h="343896">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140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329071"/>
                  </a:ext>
                </a:extLst>
              </a:tr>
              <a:tr h="343896">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10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dirty="0">
                          <a:solidFill>
                            <a:srgbClr val="000000"/>
                          </a:solidFill>
                          <a:effectLst/>
                          <a:latin typeface="AvenirLTStd-Book"/>
                          <a:ea typeface="Calibri" panose="020F0502020204030204" pitchFamily="34" charset="0"/>
                          <a:cs typeface="AvenirLTStd-Book"/>
                        </a:rPr>
                        <a:t>230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316" marR="95316" marT="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8957157"/>
                  </a:ext>
                </a:extLst>
              </a:tr>
            </a:tbl>
          </a:graphicData>
        </a:graphic>
      </p:graphicFrame>
      <p:pic>
        <p:nvPicPr>
          <p:cNvPr id="6" name="Picture 5" descr="The line graph of scarf sales by day is plotted for number of sales or units versus day. The results are as follows. Day 1, 150. Day 2, 170. Day 3, 140. Day 4, 150. Day 5, 180. Day 6, 180. Day 7, 210. Day 8, 230. Day 9, 140. Day 10, 200. Day 11, 170. Day 12, 160. Day 13, 290. Day 14, 200. Day 15, 210. Day 16, 110. Day 17, 90. Day 18, 140. Day 19, 150. Day 20, 230. All values are approximated.">
            <a:extLst>
              <a:ext uri="{FF2B5EF4-FFF2-40B4-BE49-F238E27FC236}">
                <a16:creationId xmlns:a16="http://schemas.microsoft.com/office/drawing/2014/main" id="{F960EAA1-7167-954F-969F-9B163A2A053A}"/>
              </a:ext>
            </a:extLst>
          </p:cNvPr>
          <p:cNvPicPr>
            <a:picLocks noChangeAspect="1"/>
          </p:cNvPicPr>
          <p:nvPr/>
        </p:nvPicPr>
        <p:blipFill>
          <a:blip r:embed="rId2"/>
          <a:stretch>
            <a:fillRect/>
          </a:stretch>
        </p:blipFill>
        <p:spPr>
          <a:xfrm>
            <a:off x="5986263" y="2190412"/>
            <a:ext cx="5726692" cy="3010677"/>
          </a:xfrm>
          <a:prstGeom prst="rect">
            <a:avLst/>
          </a:prstGeom>
        </p:spPr>
      </p:pic>
      <p:sp>
        <p:nvSpPr>
          <p:cNvPr id="8" name="TextBox 7">
            <a:extLst>
              <a:ext uri="{FF2B5EF4-FFF2-40B4-BE49-F238E27FC236}">
                <a16:creationId xmlns:a16="http://schemas.microsoft.com/office/drawing/2014/main" id="{0B8460BB-CCDB-EC4E-B820-B81FAAD38A22}"/>
              </a:ext>
            </a:extLst>
          </p:cNvPr>
          <p:cNvSpPr txBox="1"/>
          <p:nvPr/>
        </p:nvSpPr>
        <p:spPr>
          <a:xfrm>
            <a:off x="5889232" y="5260321"/>
            <a:ext cx="5257800" cy="584775"/>
          </a:xfrm>
          <a:prstGeom prst="rect">
            <a:avLst/>
          </a:prstGeom>
          <a:noFill/>
        </p:spPr>
        <p:txBody>
          <a:bodyPr wrap="square" rtlCol="0">
            <a:spAutoFit/>
          </a:bodyPr>
          <a:lstStyle/>
          <a:p>
            <a:r>
              <a:rPr lang="en-US" sz="3200" dirty="0">
                <a:solidFill>
                  <a:srgbClr val="EC6C44"/>
                </a:solidFill>
              </a:rPr>
              <a:t>How do you think?</a:t>
            </a:r>
          </a:p>
        </p:txBody>
      </p:sp>
    </p:spTree>
    <p:extLst>
      <p:ext uri="{BB962C8B-B14F-4D97-AF65-F5344CB8AC3E}">
        <p14:creationId xmlns:p14="http://schemas.microsoft.com/office/powerpoint/2010/main" val="140736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521ED5-C35A-804D-8438-3145E04ED463}"/>
              </a:ext>
            </a:extLst>
          </p:cNvPr>
          <p:cNvSpPr>
            <a:spLocks noGrp="1"/>
          </p:cNvSpPr>
          <p:nvPr>
            <p:ph idx="1"/>
          </p:nvPr>
        </p:nvSpPr>
        <p:spPr>
          <a:xfrm>
            <a:off x="838201" y="1825625"/>
            <a:ext cx="5478751" cy="4530725"/>
          </a:xfrm>
        </p:spPr>
        <p:txBody>
          <a:bodyPr>
            <a:normAutofit/>
          </a:bodyPr>
          <a:lstStyle/>
          <a:p>
            <a:pPr marL="625475" indent="-457200"/>
            <a:r>
              <a:rPr lang="en-US" sz="2400" dirty="0"/>
              <a:t>The reader needs to refer to specific </a:t>
            </a:r>
            <a:r>
              <a:rPr lang="en-US" sz="2400" dirty="0">
                <a:solidFill>
                  <a:srgbClr val="EC6C44"/>
                </a:solidFill>
              </a:rPr>
              <a:t>numerical</a:t>
            </a:r>
            <a:r>
              <a:rPr lang="en-US" sz="2400" dirty="0"/>
              <a:t> values.</a:t>
            </a:r>
          </a:p>
          <a:p>
            <a:pPr marL="625475" indent="-457200"/>
            <a:r>
              <a:rPr lang="en-US" sz="2400" dirty="0"/>
              <a:t>The reader needs to make </a:t>
            </a:r>
            <a:r>
              <a:rPr lang="en-US" sz="2400" dirty="0">
                <a:solidFill>
                  <a:srgbClr val="EC6C44"/>
                </a:solidFill>
              </a:rPr>
              <a:t>precise comparisons </a:t>
            </a:r>
            <a:r>
              <a:rPr lang="en-US" sz="2400" dirty="0"/>
              <a:t>between different values and not just relative comparisons.</a:t>
            </a:r>
          </a:p>
          <a:p>
            <a:pPr marL="625475" indent="-457200"/>
            <a:r>
              <a:rPr lang="en-US" sz="2400" dirty="0"/>
              <a:t>The values being displayed have different </a:t>
            </a:r>
            <a:r>
              <a:rPr lang="en-US" sz="2400" dirty="0">
                <a:solidFill>
                  <a:srgbClr val="EC6C44"/>
                </a:solidFill>
              </a:rPr>
              <a:t>units</a:t>
            </a:r>
            <a:r>
              <a:rPr lang="en-US" sz="2400" dirty="0"/>
              <a:t> or very different </a:t>
            </a:r>
            <a:r>
              <a:rPr lang="en-US" sz="2400" dirty="0">
                <a:solidFill>
                  <a:srgbClr val="EC6C44"/>
                </a:solidFill>
              </a:rPr>
              <a:t>magnitudes</a:t>
            </a:r>
            <a:r>
              <a:rPr lang="en-US" sz="2400" dirty="0"/>
              <a:t>.</a:t>
            </a:r>
          </a:p>
        </p:txBody>
      </p:sp>
      <p:sp>
        <p:nvSpPr>
          <p:cNvPr id="3" name="Slide Number Placeholder 2">
            <a:extLst>
              <a:ext uri="{FF2B5EF4-FFF2-40B4-BE49-F238E27FC236}">
                <a16:creationId xmlns:a16="http://schemas.microsoft.com/office/drawing/2014/main" id="{27A30180-8583-E140-9019-B50F30A95187}"/>
              </a:ext>
            </a:extLst>
          </p:cNvPr>
          <p:cNvSpPr>
            <a:spLocks noGrp="1"/>
          </p:cNvSpPr>
          <p:nvPr>
            <p:ph type="sldNum" sz="quarter" idx="12"/>
          </p:nvPr>
        </p:nvSpPr>
        <p:spPr/>
        <p:txBody>
          <a:bodyPr/>
          <a:lstStyle/>
          <a:p>
            <a:fld id="{5EB43C04-6FA3-453A-9F5D-7F9B61591D06}" type="slidenum">
              <a:rPr lang="en-US" smtClean="0"/>
              <a:t>7</a:t>
            </a:fld>
            <a:endParaRPr lang="en-US"/>
          </a:p>
        </p:txBody>
      </p:sp>
      <p:sp>
        <p:nvSpPr>
          <p:cNvPr id="4" name="Title 3">
            <a:extLst>
              <a:ext uri="{FF2B5EF4-FFF2-40B4-BE49-F238E27FC236}">
                <a16:creationId xmlns:a16="http://schemas.microsoft.com/office/drawing/2014/main" id="{9D473907-B9B0-4345-A919-AC9B101D9DB9}"/>
              </a:ext>
            </a:extLst>
          </p:cNvPr>
          <p:cNvSpPr>
            <a:spLocks noGrp="1"/>
          </p:cNvSpPr>
          <p:nvPr>
            <p:ph type="title"/>
          </p:nvPr>
        </p:nvSpPr>
        <p:spPr/>
        <p:txBody>
          <a:bodyPr/>
          <a:lstStyle/>
          <a:p>
            <a:r>
              <a:rPr lang="en-US" dirty="0"/>
              <a:t>When to use tables?</a:t>
            </a:r>
          </a:p>
        </p:txBody>
      </p:sp>
      <p:pic>
        <p:nvPicPr>
          <p:cNvPr id="5" name="Picture Placeholder 8" descr="The line chart plots revenues and costs in dollars versus the month. The values are as follows. Graph of revenues. Month 1, $64,124. Month 2, $66,128. Month 3, $67,125. Month 4, $48,178. Month 5, $51,785. Month 6, $55.687. Graph of costs. Month 1, 48,123. Month 2, 56,458. Month 3, 64,125. Month 4, 52,158. Month 5, 54,718. Month 6, $50,985. All values are approximated. The table below lists the values of cost and revenue per month. Costs, in dollars. Month 1, $48,123. Month 2, $56,458. Month 3, $64,125. Month 4, $52,158. Month 5, $54,718. Month 6, $50,985. Total, $326,567. Revenues, in dollars: Month 1, $64,124. Month 2, $66,128. Month 3, $67,125. Month 4, $48,178. Month 5, $51,785. Month 6, $55,687. Total, $353,027.">
            <a:extLst>
              <a:ext uri="{FF2B5EF4-FFF2-40B4-BE49-F238E27FC236}">
                <a16:creationId xmlns:a16="http://schemas.microsoft.com/office/drawing/2014/main" id="{83DB4A68-6302-E146-B832-236A462637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58" t="15647" r="4637" b="7451"/>
          <a:stretch/>
        </p:blipFill>
        <p:spPr>
          <a:xfrm>
            <a:off x="6317808" y="1825625"/>
            <a:ext cx="5478751" cy="3765554"/>
          </a:xfrm>
          <a:prstGeom prst="rect">
            <a:avLst/>
          </a:prstGeom>
        </p:spPr>
      </p:pic>
    </p:spTree>
    <p:extLst>
      <p:ext uri="{BB962C8B-B14F-4D97-AF65-F5344CB8AC3E}">
        <p14:creationId xmlns:p14="http://schemas.microsoft.com/office/powerpoint/2010/main" val="3730168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C6A58F-A58C-674B-B309-1E0B247340D6}"/>
              </a:ext>
            </a:extLst>
          </p:cNvPr>
          <p:cNvSpPr>
            <a:spLocks noGrp="1"/>
          </p:cNvSpPr>
          <p:nvPr>
            <p:ph idx="1"/>
          </p:nvPr>
        </p:nvSpPr>
        <p:spPr>
          <a:xfrm>
            <a:off x="838201" y="1825625"/>
            <a:ext cx="7772400" cy="708301"/>
          </a:xfrm>
        </p:spPr>
        <p:txBody>
          <a:bodyPr/>
          <a:lstStyle/>
          <a:p>
            <a:pPr marL="0" indent="0">
              <a:buNone/>
            </a:pPr>
            <a:r>
              <a:rPr lang="en-US" dirty="0"/>
              <a:t>1. Avoid using vertical lines unless necessary.</a:t>
            </a:r>
          </a:p>
          <a:p>
            <a:endParaRPr lang="en-US" dirty="0"/>
          </a:p>
        </p:txBody>
      </p:sp>
      <p:sp>
        <p:nvSpPr>
          <p:cNvPr id="3" name="Slide Number Placeholder 2">
            <a:extLst>
              <a:ext uri="{FF2B5EF4-FFF2-40B4-BE49-F238E27FC236}">
                <a16:creationId xmlns:a16="http://schemas.microsoft.com/office/drawing/2014/main" id="{36D5B04F-48D0-AB41-BF1D-E5E83EEA2239}"/>
              </a:ext>
            </a:extLst>
          </p:cNvPr>
          <p:cNvSpPr>
            <a:spLocks noGrp="1"/>
          </p:cNvSpPr>
          <p:nvPr>
            <p:ph type="sldNum" sz="quarter" idx="12"/>
          </p:nvPr>
        </p:nvSpPr>
        <p:spPr/>
        <p:txBody>
          <a:bodyPr/>
          <a:lstStyle/>
          <a:p>
            <a:fld id="{5EB43C04-6FA3-453A-9F5D-7F9B61591D06}" type="slidenum">
              <a:rPr lang="en-US" smtClean="0"/>
              <a:t>8</a:t>
            </a:fld>
            <a:endParaRPr lang="en-US"/>
          </a:p>
        </p:txBody>
      </p:sp>
      <p:sp>
        <p:nvSpPr>
          <p:cNvPr id="4" name="Title 3">
            <a:extLst>
              <a:ext uri="{FF2B5EF4-FFF2-40B4-BE49-F238E27FC236}">
                <a16:creationId xmlns:a16="http://schemas.microsoft.com/office/drawing/2014/main" id="{EB078049-F381-464A-8967-E5B7476F9E90}"/>
              </a:ext>
            </a:extLst>
          </p:cNvPr>
          <p:cNvSpPr>
            <a:spLocks noGrp="1"/>
          </p:cNvSpPr>
          <p:nvPr>
            <p:ph type="title"/>
          </p:nvPr>
        </p:nvSpPr>
        <p:spPr/>
        <p:txBody>
          <a:bodyPr/>
          <a:lstStyle/>
          <a:p>
            <a:r>
              <a:rPr lang="en-US" dirty="0"/>
              <a:t>Table design principles</a:t>
            </a:r>
          </a:p>
        </p:txBody>
      </p:sp>
      <p:pic>
        <p:nvPicPr>
          <p:cNvPr id="5" name="Picture Placeholder 8" descr="Four table designs. Design A has thick lines separating the column and row headings from the table body. The table has vertical lines and thick horizontal lines. Design B has horizontal and vertical lines separating the columns and the rows. Design C has vertical lines separating the columns and a horizontal line separating the column headings and the table body. Design D has a horizontal line separating the column headings and the table body, another horizontal line separating the second and third rows, and a vertical line separating the seventh and eighth columns.">
            <a:extLst>
              <a:ext uri="{FF2B5EF4-FFF2-40B4-BE49-F238E27FC236}">
                <a16:creationId xmlns:a16="http://schemas.microsoft.com/office/drawing/2014/main" id="{6D404B0F-1836-5341-AC50-F57FA3587EBF}"/>
              </a:ext>
            </a:extLst>
          </p:cNvPr>
          <p:cNvPicPr>
            <a:picLocks noChangeAspect="1"/>
          </p:cNvPicPr>
          <p:nvPr/>
        </p:nvPicPr>
        <p:blipFill rotWithShape="1">
          <a:blip r:embed="rId2">
            <a:extLst>
              <a:ext uri="{28A0092B-C50C-407E-A947-70E740481C1C}">
                <a14:useLocalDpi xmlns:a14="http://schemas.microsoft.com/office/drawing/2010/main" val="0"/>
              </a:ext>
            </a:extLst>
          </a:blip>
          <a:srcRect t="15375" b="10172"/>
          <a:stretch/>
        </p:blipFill>
        <p:spPr>
          <a:xfrm>
            <a:off x="838200" y="2589400"/>
            <a:ext cx="10515600" cy="3520440"/>
          </a:xfrm>
          <a:prstGeom prst="rect">
            <a:avLst/>
          </a:prstGeom>
        </p:spPr>
      </p:pic>
    </p:spTree>
    <p:extLst>
      <p:ext uri="{BB962C8B-B14F-4D97-AF65-F5344CB8AC3E}">
        <p14:creationId xmlns:p14="http://schemas.microsoft.com/office/powerpoint/2010/main" val="409742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EC0011-2801-794E-9D0E-B22E4D8DC2A8}"/>
              </a:ext>
            </a:extLst>
          </p:cNvPr>
          <p:cNvSpPr>
            <a:spLocks noGrp="1"/>
          </p:cNvSpPr>
          <p:nvPr>
            <p:ph idx="1"/>
          </p:nvPr>
        </p:nvSpPr>
        <p:spPr>
          <a:xfrm>
            <a:off x="838200" y="1825625"/>
            <a:ext cx="10515600" cy="930827"/>
          </a:xfrm>
        </p:spPr>
        <p:txBody>
          <a:bodyPr/>
          <a:lstStyle/>
          <a:p>
            <a:pPr marL="0" indent="0">
              <a:buNone/>
            </a:pPr>
            <a:r>
              <a:rPr lang="en-US" dirty="0"/>
              <a:t>2. Use shade or vertical lines for large tables to differentiate columns and rows.</a:t>
            </a:r>
          </a:p>
        </p:txBody>
      </p:sp>
      <p:sp>
        <p:nvSpPr>
          <p:cNvPr id="3" name="Slide Number Placeholder 2">
            <a:extLst>
              <a:ext uri="{FF2B5EF4-FFF2-40B4-BE49-F238E27FC236}">
                <a16:creationId xmlns:a16="http://schemas.microsoft.com/office/drawing/2014/main" id="{FC1FCFB2-DF28-144E-830F-8AC98224FDCB}"/>
              </a:ext>
            </a:extLst>
          </p:cNvPr>
          <p:cNvSpPr>
            <a:spLocks noGrp="1"/>
          </p:cNvSpPr>
          <p:nvPr>
            <p:ph type="sldNum" sz="quarter" idx="12"/>
          </p:nvPr>
        </p:nvSpPr>
        <p:spPr/>
        <p:txBody>
          <a:bodyPr/>
          <a:lstStyle/>
          <a:p>
            <a:fld id="{5EB43C04-6FA3-453A-9F5D-7F9B61591D06}" type="slidenum">
              <a:rPr lang="en-US" smtClean="0"/>
              <a:t>9</a:t>
            </a:fld>
            <a:endParaRPr lang="en-US"/>
          </a:p>
        </p:txBody>
      </p:sp>
      <p:sp>
        <p:nvSpPr>
          <p:cNvPr id="4" name="Title 3">
            <a:extLst>
              <a:ext uri="{FF2B5EF4-FFF2-40B4-BE49-F238E27FC236}">
                <a16:creationId xmlns:a16="http://schemas.microsoft.com/office/drawing/2014/main" id="{E7AD82BA-07ED-E74E-B3D6-A58B7EAFE45B}"/>
              </a:ext>
            </a:extLst>
          </p:cNvPr>
          <p:cNvSpPr>
            <a:spLocks noGrp="1"/>
          </p:cNvSpPr>
          <p:nvPr>
            <p:ph type="title"/>
          </p:nvPr>
        </p:nvSpPr>
        <p:spPr/>
        <p:txBody>
          <a:bodyPr/>
          <a:lstStyle/>
          <a:p>
            <a:r>
              <a:rPr lang="en-US" dirty="0"/>
              <a:t>Table design principles</a:t>
            </a:r>
          </a:p>
        </p:txBody>
      </p:sp>
      <p:graphicFrame>
        <p:nvGraphicFramePr>
          <p:cNvPr id="5" name="Table Placeholder 7">
            <a:extLst>
              <a:ext uri="{FF2B5EF4-FFF2-40B4-BE49-F238E27FC236}">
                <a16:creationId xmlns:a16="http://schemas.microsoft.com/office/drawing/2014/main" id="{EAFE6AF8-0D4D-224D-BBBF-0D789F3C0BC4}"/>
              </a:ext>
            </a:extLst>
          </p:cNvPr>
          <p:cNvGraphicFramePr>
            <a:graphicFrameLocks/>
          </p:cNvGraphicFramePr>
          <p:nvPr>
            <p:extLst>
              <p:ext uri="{D42A27DB-BD31-4B8C-83A1-F6EECF244321}">
                <p14:modId xmlns:p14="http://schemas.microsoft.com/office/powerpoint/2010/main" val="1399255310"/>
              </p:ext>
            </p:extLst>
          </p:nvPr>
        </p:nvGraphicFramePr>
        <p:xfrm>
          <a:off x="1029360" y="2756452"/>
          <a:ext cx="9921244" cy="3814500"/>
        </p:xfrm>
        <a:graphic>
          <a:graphicData uri="http://schemas.openxmlformats.org/drawingml/2006/table">
            <a:tbl>
              <a:tblPr firstRow="1" bandRow="1">
                <a:tableStyleId>{5940675A-B579-460E-94D1-54222C63F5DA}</a:tableStyleId>
              </a:tblPr>
              <a:tblGrid>
                <a:gridCol w="2970154">
                  <a:extLst>
                    <a:ext uri="{9D8B030D-6E8A-4147-A177-3AD203B41FA5}">
                      <a16:colId xmlns:a16="http://schemas.microsoft.com/office/drawing/2014/main" val="1684811807"/>
                    </a:ext>
                  </a:extLst>
                </a:gridCol>
                <a:gridCol w="1158515">
                  <a:extLst>
                    <a:ext uri="{9D8B030D-6E8A-4147-A177-3AD203B41FA5}">
                      <a16:colId xmlns:a16="http://schemas.microsoft.com/office/drawing/2014/main" val="910452224"/>
                    </a:ext>
                  </a:extLst>
                </a:gridCol>
                <a:gridCol w="1158515">
                  <a:extLst>
                    <a:ext uri="{9D8B030D-6E8A-4147-A177-3AD203B41FA5}">
                      <a16:colId xmlns:a16="http://schemas.microsoft.com/office/drawing/2014/main" val="418784844"/>
                    </a:ext>
                  </a:extLst>
                </a:gridCol>
                <a:gridCol w="1158515">
                  <a:extLst>
                    <a:ext uri="{9D8B030D-6E8A-4147-A177-3AD203B41FA5}">
                      <a16:colId xmlns:a16="http://schemas.microsoft.com/office/drawing/2014/main" val="3772331230"/>
                    </a:ext>
                  </a:extLst>
                </a:gridCol>
                <a:gridCol w="1158515">
                  <a:extLst>
                    <a:ext uri="{9D8B030D-6E8A-4147-A177-3AD203B41FA5}">
                      <a16:colId xmlns:a16="http://schemas.microsoft.com/office/drawing/2014/main" val="34180780"/>
                    </a:ext>
                  </a:extLst>
                </a:gridCol>
                <a:gridCol w="1158515">
                  <a:extLst>
                    <a:ext uri="{9D8B030D-6E8A-4147-A177-3AD203B41FA5}">
                      <a16:colId xmlns:a16="http://schemas.microsoft.com/office/drawing/2014/main" val="3136366753"/>
                    </a:ext>
                  </a:extLst>
                </a:gridCol>
                <a:gridCol w="1158515">
                  <a:extLst>
                    <a:ext uri="{9D8B030D-6E8A-4147-A177-3AD203B41FA5}">
                      <a16:colId xmlns:a16="http://schemas.microsoft.com/office/drawing/2014/main" val="1738215030"/>
                    </a:ext>
                  </a:extLst>
                </a:gridCol>
              </a:tblGrid>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Revenues by Location ($)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ctr">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Month 1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Month 2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ctr">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Month 3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Month 4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ctr">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Month 5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Month 6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907429616"/>
                  </a:ext>
                </a:extLst>
              </a:tr>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Temple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8,987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8,595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8,958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6,718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8,066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8,574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523296951"/>
                  </a:ext>
                </a:extLst>
              </a:tr>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Killeen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8,212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9,143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8,714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6,869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8,150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8,891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84613029"/>
                  </a:ext>
                </a:extLst>
              </a:tr>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Waco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a:solidFill>
                            <a:srgbClr val="000000"/>
                          </a:solidFill>
                          <a:effectLst/>
                          <a:latin typeface="+mn-lt"/>
                          <a:ea typeface="Calibri" panose="020F0502020204030204" pitchFamily="34" charset="0"/>
                          <a:cs typeface="AvenirLTStd-Book"/>
                        </a:rPr>
                        <a:t>11,603 </a:t>
                      </a:r>
                      <a:endParaRPr lang="en-US" sz="180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12,063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11,173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9,622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a:solidFill>
                            <a:srgbClr val="000000"/>
                          </a:solidFill>
                          <a:effectLst/>
                          <a:latin typeface="+mn-lt"/>
                          <a:ea typeface="Calibri" panose="020F0502020204030204" pitchFamily="34" charset="0"/>
                          <a:cs typeface="AvenirLTStd-Book"/>
                        </a:rPr>
                        <a:t>8,912 </a:t>
                      </a:r>
                      <a:endParaRPr lang="en-US" sz="180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9,553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50973508"/>
                  </a:ext>
                </a:extLst>
              </a:tr>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Belton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7,671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7,617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7,896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6,899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7,877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6,621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814554273"/>
                  </a:ext>
                </a:extLst>
              </a:tr>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Granger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a:solidFill>
                            <a:srgbClr val="000000"/>
                          </a:solidFill>
                          <a:effectLst/>
                          <a:latin typeface="+mn-lt"/>
                          <a:ea typeface="Calibri" panose="020F0502020204030204" pitchFamily="34" charset="0"/>
                          <a:cs typeface="AvenirLTStd-Book"/>
                        </a:rPr>
                        <a:t>7,642 </a:t>
                      </a:r>
                      <a:endParaRPr lang="en-US" sz="180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7,744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7,836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5,833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a:solidFill>
                            <a:srgbClr val="000000"/>
                          </a:solidFill>
                          <a:effectLst/>
                          <a:latin typeface="+mn-lt"/>
                          <a:ea typeface="Calibri" panose="020F0502020204030204" pitchFamily="34" charset="0"/>
                          <a:cs typeface="AvenirLTStd-Book"/>
                        </a:rPr>
                        <a:t>6,002 </a:t>
                      </a:r>
                      <a:endParaRPr lang="en-US" sz="180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6,728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907424666"/>
                  </a:ext>
                </a:extLst>
              </a:tr>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Harker Heights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5,257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5,326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4,998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4,304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4,106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4,980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97117473"/>
                  </a:ext>
                </a:extLst>
              </a:tr>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Gatesville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a:solidFill>
                            <a:srgbClr val="000000"/>
                          </a:solidFill>
                          <a:effectLst/>
                          <a:latin typeface="+mn-lt"/>
                          <a:ea typeface="Calibri" panose="020F0502020204030204" pitchFamily="34" charset="0"/>
                          <a:cs typeface="AvenirLTStd-Book"/>
                        </a:rPr>
                        <a:t>5,316 </a:t>
                      </a:r>
                      <a:endParaRPr lang="en-US" sz="180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5,245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5,056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3,317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3,852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4,026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030636553"/>
                  </a:ext>
                </a:extLst>
              </a:tr>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Lampasas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a:solidFill>
                            <a:srgbClr val="000000"/>
                          </a:solidFill>
                          <a:effectLst/>
                          <a:latin typeface="+mn-lt"/>
                          <a:ea typeface="Calibri" panose="020F0502020204030204" pitchFamily="34" charset="0"/>
                          <a:cs typeface="AvenirLTStd-Book"/>
                        </a:rPr>
                        <a:t>5,266 </a:t>
                      </a:r>
                      <a:endParaRPr lang="en-US" sz="180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5,129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5,022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3,022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3,088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4,289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764848582"/>
                  </a:ext>
                </a:extLst>
              </a:tr>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Academy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4,170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5,266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7,472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1,594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1,732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2,025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965216722"/>
                  </a:ext>
                </a:extLst>
              </a:tr>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Total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64,124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66,128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67,125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48,178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51,785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55,687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121409904"/>
                  </a:ext>
                </a:extLst>
              </a:tr>
              <a:tr h="317875">
                <a:tc>
                  <a:txBody>
                    <a:bodyPr/>
                    <a:lstStyle/>
                    <a:p>
                      <a:pPr marL="0" marR="0">
                        <a:lnSpc>
                          <a:spcPct val="107000"/>
                        </a:lnSpc>
                        <a:spcBef>
                          <a:spcPts val="0"/>
                        </a:spcBef>
                        <a:spcAft>
                          <a:spcPts val="0"/>
                        </a:spcAft>
                      </a:pPr>
                      <a:r>
                        <a:rPr lang="en-US" sz="1800" b="1" dirty="0">
                          <a:solidFill>
                            <a:srgbClr val="000000"/>
                          </a:solidFill>
                          <a:effectLst/>
                          <a:latin typeface="+mn-lt"/>
                          <a:ea typeface="Calibri" panose="020F0502020204030204" pitchFamily="34" charset="0"/>
                          <a:cs typeface="AvenirLTStd-Heavy"/>
                        </a:rPr>
                        <a:t>Costs ($) </a:t>
                      </a:r>
                      <a:endParaRPr lang="en-US" sz="1800" b="1"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48,123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56,458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64,125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52,158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54,718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lnSpc>
                          <a:spcPct val="107000"/>
                        </a:lnSpc>
                        <a:spcBef>
                          <a:spcPts val="0"/>
                        </a:spcBef>
                        <a:spcAft>
                          <a:spcPts val="0"/>
                        </a:spcAft>
                      </a:pPr>
                      <a:r>
                        <a:rPr lang="en-US" sz="1800" dirty="0">
                          <a:solidFill>
                            <a:srgbClr val="000000"/>
                          </a:solidFill>
                          <a:effectLst/>
                          <a:latin typeface="+mn-lt"/>
                          <a:ea typeface="Calibri" panose="020F0502020204030204" pitchFamily="34" charset="0"/>
                          <a:cs typeface="AvenirLTStd-Book"/>
                        </a:rPr>
                        <a:t>50,985 </a:t>
                      </a:r>
                      <a:endParaRPr lang="en-US" sz="1800" dirty="0">
                        <a:effectLst/>
                        <a:latin typeface="+mn-lt"/>
                        <a:ea typeface="Calibri" panose="020F0502020204030204" pitchFamily="34" charset="0"/>
                        <a:cs typeface="Times New Roman" panose="02020603050405020304" pitchFamily="18" charset="0"/>
                      </a:endParaRPr>
                    </a:p>
                  </a:txBody>
                  <a:tcPr marL="84203" marR="84203" marT="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036576364"/>
                  </a:ext>
                </a:extLst>
              </a:tr>
            </a:tbl>
          </a:graphicData>
        </a:graphic>
      </p:graphicFrame>
      <p:sp>
        <p:nvSpPr>
          <p:cNvPr id="6" name="Rectangle 5">
            <a:extLst>
              <a:ext uri="{FF2B5EF4-FFF2-40B4-BE49-F238E27FC236}">
                <a16:creationId xmlns:a16="http://schemas.microsoft.com/office/drawing/2014/main" id="{8889AB4E-4B4B-5944-A250-75C581EE8D3B}"/>
              </a:ext>
            </a:extLst>
          </p:cNvPr>
          <p:cNvSpPr/>
          <p:nvPr/>
        </p:nvSpPr>
        <p:spPr>
          <a:xfrm>
            <a:off x="4224270" y="3097526"/>
            <a:ext cx="901522" cy="3441386"/>
          </a:xfrm>
          <a:prstGeom prst="rect">
            <a:avLst/>
          </a:prstGeom>
          <a:noFill/>
          <a:ln w="57150">
            <a:solidFill>
              <a:srgbClr val="EC6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768837-90CF-DE43-AAC4-E48027CFAEF0}"/>
              </a:ext>
            </a:extLst>
          </p:cNvPr>
          <p:cNvSpPr txBox="1"/>
          <p:nvPr/>
        </p:nvSpPr>
        <p:spPr>
          <a:xfrm>
            <a:off x="2859109" y="3687279"/>
            <a:ext cx="1403797" cy="369332"/>
          </a:xfrm>
          <a:prstGeom prst="rect">
            <a:avLst/>
          </a:prstGeom>
          <a:noFill/>
        </p:spPr>
        <p:txBody>
          <a:bodyPr wrap="square" rtlCol="0">
            <a:spAutoFit/>
          </a:bodyPr>
          <a:lstStyle/>
          <a:p>
            <a:r>
              <a:rPr lang="en-US" dirty="0">
                <a:solidFill>
                  <a:srgbClr val="EC6C44"/>
                </a:solidFill>
              </a:rPr>
              <a:t>Right aligned</a:t>
            </a:r>
          </a:p>
        </p:txBody>
      </p:sp>
      <p:sp>
        <p:nvSpPr>
          <p:cNvPr id="8" name="TextBox 7">
            <a:extLst>
              <a:ext uri="{FF2B5EF4-FFF2-40B4-BE49-F238E27FC236}">
                <a16:creationId xmlns:a16="http://schemas.microsoft.com/office/drawing/2014/main" id="{D6F8466F-6B83-5643-820F-5E20ECD3BF04}"/>
              </a:ext>
            </a:extLst>
          </p:cNvPr>
          <p:cNvSpPr txBox="1"/>
          <p:nvPr/>
        </p:nvSpPr>
        <p:spPr>
          <a:xfrm>
            <a:off x="2627291" y="4198513"/>
            <a:ext cx="1815920" cy="369332"/>
          </a:xfrm>
          <a:prstGeom prst="rect">
            <a:avLst/>
          </a:prstGeom>
          <a:noFill/>
        </p:spPr>
        <p:txBody>
          <a:bodyPr wrap="square" rtlCol="0">
            <a:spAutoFit/>
          </a:bodyPr>
          <a:lstStyle/>
          <a:p>
            <a:r>
              <a:rPr lang="en-US" dirty="0">
                <a:solidFill>
                  <a:srgbClr val="EC6C44"/>
                </a:solidFill>
              </a:rPr>
              <a:t>Same # of digits</a:t>
            </a:r>
          </a:p>
        </p:txBody>
      </p:sp>
    </p:spTree>
    <p:extLst>
      <p:ext uri="{BB962C8B-B14F-4D97-AF65-F5344CB8AC3E}">
        <p14:creationId xmlns:p14="http://schemas.microsoft.com/office/powerpoint/2010/main" val="335572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622</Words>
  <Application>Microsoft Macintosh PowerPoint</Application>
  <PresentationFormat>Widescreen</PresentationFormat>
  <Paragraphs>236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AvenirLTStd-Book</vt:lpstr>
      <vt:lpstr>Arial</vt:lpstr>
      <vt:lpstr>Calibri</vt:lpstr>
      <vt:lpstr>Calibri Light</vt:lpstr>
      <vt:lpstr>Office Theme</vt:lpstr>
      <vt:lpstr>Data Visualization</vt:lpstr>
      <vt:lpstr>Usage of data visualization</vt:lpstr>
      <vt:lpstr>PowerPoint Presentation</vt:lpstr>
      <vt:lpstr>Effective design techniques</vt:lpstr>
      <vt:lpstr>Increasing data-ink ratio</vt:lpstr>
      <vt:lpstr>Increasing data-ink ratio</vt:lpstr>
      <vt:lpstr>When to use tables?</vt:lpstr>
      <vt:lpstr>Table design principles</vt:lpstr>
      <vt:lpstr>Table design principles</vt:lpstr>
      <vt:lpstr>Crosstabulation</vt:lpstr>
      <vt:lpstr>Charts</vt:lpstr>
      <vt:lpstr>Charts (cont.)</vt:lpstr>
      <vt:lpstr>Charts (cont.)</vt:lpstr>
      <vt:lpstr>Advanced data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Wang, Kaidi</dc:creator>
  <cp:lastModifiedBy>Wang, Kaidi</cp:lastModifiedBy>
  <cp:revision>1</cp:revision>
  <dcterms:created xsi:type="dcterms:W3CDTF">2021-09-14T14:28:32Z</dcterms:created>
  <dcterms:modified xsi:type="dcterms:W3CDTF">2021-09-14T14:28:54Z</dcterms:modified>
</cp:coreProperties>
</file>